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6858000" cx="12192000"/>
  <p:notesSz cx="12192000" cy="6858000"/>
  <p:embeddedFontLst>
    <p:embeddedFont>
      <p:font typeface="Roboto"/>
      <p:regular r:id="rId47"/>
      <p:bold r:id="rId48"/>
      <p:italic r:id="rId49"/>
      <p:boldItalic r:id="rId50"/>
    </p:embeddedFont>
    <p:embeddedFont>
      <p:font typeface="Caladea"/>
      <p:regular r:id="rId51"/>
      <p:bold r:id="rId52"/>
      <p:italic r:id="rId53"/>
      <p:boldItalic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59" roundtripDataSignature="AMtx7mi92RPywV1JHvinI2HUplSOz0/E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02F530-4C5D-4509-B513-0F57A476F4EA}">
  <a:tblStyle styleId="{8B02F530-4C5D-4509-B513-0F57A476F4E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AC1162B-4FA4-453D-A038-C5BDC8451640}"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aladea-regular.fntdata"/><Relationship Id="rId50" Type="http://schemas.openxmlformats.org/officeDocument/2006/relationships/font" Target="fonts/Roboto-boldItalic.fntdata"/><Relationship Id="rId53" Type="http://schemas.openxmlformats.org/officeDocument/2006/relationships/font" Target="fonts/Caladea-italic.fntdata"/><Relationship Id="rId52" Type="http://schemas.openxmlformats.org/officeDocument/2006/relationships/font" Target="fonts/Caladea-bold.fntdata"/><Relationship Id="rId11" Type="http://schemas.openxmlformats.org/officeDocument/2006/relationships/slide" Target="slides/slide5.xml"/><Relationship Id="rId55" Type="http://schemas.openxmlformats.org/officeDocument/2006/relationships/font" Target="fonts/RobotoMono-regular.fntdata"/><Relationship Id="rId10" Type="http://schemas.openxmlformats.org/officeDocument/2006/relationships/slide" Target="slides/slide4.xml"/><Relationship Id="rId54" Type="http://schemas.openxmlformats.org/officeDocument/2006/relationships/font" Target="fonts/Caladea-boldItalic.fntdata"/><Relationship Id="rId13" Type="http://schemas.openxmlformats.org/officeDocument/2006/relationships/slide" Target="slides/slide7.xml"/><Relationship Id="rId57" Type="http://schemas.openxmlformats.org/officeDocument/2006/relationships/font" Target="fonts/RobotoMono-italic.fntdata"/><Relationship Id="rId12" Type="http://schemas.openxmlformats.org/officeDocument/2006/relationships/slide" Target="slides/slide6.xml"/><Relationship Id="rId56" Type="http://schemas.openxmlformats.org/officeDocument/2006/relationships/font" Target="fonts/RobotoMono-bold.fntdata"/><Relationship Id="rId15" Type="http://schemas.openxmlformats.org/officeDocument/2006/relationships/slide" Target="slides/slide9.xml"/><Relationship Id="rId59" Type="http://customschemas.google.com/relationships/presentationmetadata" Target="metadata"/><Relationship Id="rId14" Type="http://schemas.openxmlformats.org/officeDocument/2006/relationships/slide" Target="slides/slide8.xml"/><Relationship Id="rId58" Type="http://schemas.openxmlformats.org/officeDocument/2006/relationships/font" Target="fonts/RobotoMon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 name="Google Shape;43;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45eebbaee7_0_3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g145eebbaee7_0_3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4609e9431e_4_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4609e9431e_4_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5eebbaee7_0_4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g145eebbaee7_0_4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45eebbaee7_0_5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g145eebbaee7_0_5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45eebbaee7_0_6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 name="Google Shape;177;g145eebbaee7_0_6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4609e9431e_0_14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g14609e9431e_0_14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46f5a249f2_0_2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3" name="Google Shape;193;g146f5a249f2_0_2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45eebbaee7_0_8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g145eebbaee7_0_8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45eebbaee7_0_10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g145eebbaee7_0_10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 name="Google Shape;57;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45eebbaee7_0_10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g145eebbaee7_0_10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5eebbaee7_0_11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5" name="Google Shape;225;g145eebbaee7_0_11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4609e9431e_0_1: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5" name="Google Shape;235;g14609e9431e_0_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4609e9431e_0_1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g14609e9431e_0_1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461a45755e_3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461a45755e_3_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45f82663c7_6_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9" name="Google Shape;259;g145f82663c7_6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4609e9431e_0_7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g14609e9431e_0_7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4609e9431e_0_9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7" name="Google Shape;277;g14609e9431e_0_9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4609e9431e_0_10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14609e9431e_0_10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4609e9431e_0_9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1" name="Google Shape;291;g14609e9431e_0_9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 name="Google Shape;72;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4609e9431e_0_12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g14609e9431e_0_12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5f82663c7_6_22: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g145f82663c7_6_2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46f46c05d5_1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146f46c05d5_1_0: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4609e9431e_0_29: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1" name="Google Shape;321;g14609e9431e_0_2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46f5a249f2_0_3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146f5a249f2_0_3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609e9431e_4_2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14609e9431e_4_2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46f5a249f2_0_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146f5a249f2_0_7: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46f5a249f2_0_1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46f5a249f2_0_1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46c9cb7eb0_0_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46c9cb7eb0_0_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1" name="Google Shape;371;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4" name="Google Shape;84;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45f82663c7_6_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9" name="Google Shape;379;g145f82663c7_6_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5: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5" name="Google Shape;95;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6: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e3ec11136_0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e3ec11136_0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e3ec11136_0_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e3ec11136_0_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45eebbaee7_0_18:notes"/>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g145eebbaee7_0_1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10"/>
          <p:cNvSpPr txBox="1"/>
          <p:nvPr>
            <p:ph type="title"/>
          </p:nvPr>
        </p:nvSpPr>
        <p:spPr>
          <a:xfrm>
            <a:off x="779473" y="910153"/>
            <a:ext cx="10633052" cy="635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rgbClr val="3F3A33"/>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0"/>
          <p:cNvSpPr txBox="1"/>
          <p:nvPr>
            <p:ph idx="1" type="body"/>
          </p:nvPr>
        </p:nvSpPr>
        <p:spPr>
          <a:xfrm>
            <a:off x="696670" y="2012993"/>
            <a:ext cx="10798659" cy="364744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sz="1700">
                <a:solidFill>
                  <a:srgbClr val="3F3A33"/>
                </a:solidFill>
                <a:latin typeface="Caladea"/>
                <a:ea typeface="Caladea"/>
                <a:cs typeface="Caladea"/>
                <a:sym typeface="Caladea"/>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16" name="Google Shape;16;p10"/>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100">
                <a:solidFill>
                  <a:srgbClr val="085D2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 name="Shape 19"/>
        <p:cNvGrpSpPr/>
        <p:nvPr/>
      </p:nvGrpSpPr>
      <p:grpSpPr>
        <a:xfrm>
          <a:off x="0" y="0"/>
          <a:ext cx="0" cy="0"/>
          <a:chOff x="0" y="0"/>
          <a:chExt cx="0" cy="0"/>
        </a:xfrm>
      </p:grpSpPr>
      <p:sp>
        <p:nvSpPr>
          <p:cNvPr id="20" name="Google Shape;20;p14"/>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100">
                <a:solidFill>
                  <a:srgbClr val="085D2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3" name="Shape 23"/>
        <p:cNvGrpSpPr/>
        <p:nvPr/>
      </p:nvGrpSpPr>
      <p:grpSpPr>
        <a:xfrm>
          <a:off x="0" y="0"/>
          <a:ext cx="0" cy="0"/>
          <a:chOff x="0" y="0"/>
          <a:chExt cx="0" cy="0"/>
        </a:xfrm>
      </p:grpSpPr>
      <p:sp>
        <p:nvSpPr>
          <p:cNvPr id="24" name="Google Shape;24;p11"/>
          <p:cNvSpPr txBox="1"/>
          <p:nvPr>
            <p:ph type="ctrTitle"/>
          </p:nvPr>
        </p:nvSpPr>
        <p:spPr>
          <a:xfrm>
            <a:off x="885647" y="1444876"/>
            <a:ext cx="10420704" cy="635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1"/>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100">
                <a:solidFill>
                  <a:srgbClr val="085D2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9" name="Shape 29"/>
        <p:cNvGrpSpPr/>
        <p:nvPr/>
      </p:nvGrpSpPr>
      <p:grpSpPr>
        <a:xfrm>
          <a:off x="0" y="0"/>
          <a:ext cx="0" cy="0"/>
          <a:chOff x="0" y="0"/>
          <a:chExt cx="0" cy="0"/>
        </a:xfrm>
      </p:grpSpPr>
      <p:sp>
        <p:nvSpPr>
          <p:cNvPr id="30" name="Google Shape;30;p12"/>
          <p:cNvSpPr txBox="1"/>
          <p:nvPr>
            <p:ph type="title"/>
          </p:nvPr>
        </p:nvSpPr>
        <p:spPr>
          <a:xfrm>
            <a:off x="779473" y="910153"/>
            <a:ext cx="10633052" cy="635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rgbClr val="3F3A33"/>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2"/>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 name="Google Shape;32;p12"/>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3" name="Google Shape;33;p12"/>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100">
                <a:solidFill>
                  <a:srgbClr val="085D2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6" name="Shape 36"/>
        <p:cNvGrpSpPr/>
        <p:nvPr/>
      </p:nvGrpSpPr>
      <p:grpSpPr>
        <a:xfrm>
          <a:off x="0" y="0"/>
          <a:ext cx="0" cy="0"/>
          <a:chOff x="0" y="0"/>
          <a:chExt cx="0" cy="0"/>
        </a:xfrm>
      </p:grpSpPr>
      <p:sp>
        <p:nvSpPr>
          <p:cNvPr id="37" name="Google Shape;37;p13"/>
          <p:cNvSpPr txBox="1"/>
          <p:nvPr>
            <p:ph type="title"/>
          </p:nvPr>
        </p:nvSpPr>
        <p:spPr>
          <a:xfrm>
            <a:off x="779473" y="910153"/>
            <a:ext cx="10633052" cy="6350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000">
                <a:solidFill>
                  <a:srgbClr val="3F3A33"/>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1100">
                <a:solidFill>
                  <a:srgbClr val="085D28"/>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p:nvPr/>
        </p:nvSpPr>
        <p:spPr>
          <a:xfrm>
            <a:off x="800860" y="724661"/>
            <a:ext cx="10591800" cy="0"/>
          </a:xfrm>
          <a:custGeom>
            <a:rect b="b" l="l" r="r" t="t"/>
            <a:pathLst>
              <a:path extrusionOk="0" h="120000" w="10591800">
                <a:moveTo>
                  <a:pt x="0" y="0"/>
                </a:moveTo>
                <a:lnTo>
                  <a:pt x="10591766" y="0"/>
                </a:lnTo>
              </a:path>
            </a:pathLst>
          </a:custGeom>
          <a:noFill/>
          <a:ln cap="flat" cmpd="sng" w="444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 name="Google Shape;7;p9"/>
          <p:cNvSpPr/>
          <p:nvPr/>
        </p:nvSpPr>
        <p:spPr>
          <a:xfrm>
            <a:off x="800098" y="6143237"/>
            <a:ext cx="10591800" cy="0"/>
          </a:xfrm>
          <a:custGeom>
            <a:rect b="b" l="l" r="r" t="t"/>
            <a:pathLst>
              <a:path extrusionOk="0" h="120000" w="10591800">
                <a:moveTo>
                  <a:pt x="0" y="0"/>
                </a:moveTo>
                <a:lnTo>
                  <a:pt x="10591778" y="0"/>
                </a:lnTo>
              </a:path>
            </a:pathLst>
          </a:custGeom>
          <a:noFill/>
          <a:ln cap="flat" cmpd="sng" w="12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 name="Google Shape;8;p9"/>
          <p:cNvSpPr txBox="1"/>
          <p:nvPr>
            <p:ph type="title"/>
          </p:nvPr>
        </p:nvSpPr>
        <p:spPr>
          <a:xfrm>
            <a:off x="779473" y="910153"/>
            <a:ext cx="10633052" cy="635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rgbClr val="3F3A33"/>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9"/>
          <p:cNvSpPr txBox="1"/>
          <p:nvPr>
            <p:ph idx="1" type="body"/>
          </p:nvPr>
        </p:nvSpPr>
        <p:spPr>
          <a:xfrm>
            <a:off x="696670" y="2012993"/>
            <a:ext cx="10798659" cy="364744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700" u="none" cap="none" strike="noStrike">
                <a:solidFill>
                  <a:srgbClr val="3F3A33"/>
                </a:solidFill>
                <a:latin typeface="Caladea"/>
                <a:ea typeface="Caladea"/>
                <a:cs typeface="Caladea"/>
                <a:sym typeface="Caladea"/>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0" name="Google Shape;10;p9"/>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1100" u="none" cap="none" strike="noStrike">
                <a:solidFill>
                  <a:srgbClr val="085D2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ieeexplore.ieee.org/stamp/stamp.jsp?tp=&amp;arnumber=8625321" TargetMode="External"/><Relationship Id="rId4" Type="http://schemas.openxmlformats.org/officeDocument/2006/relationships/hyperlink" Target="https://www.researchgate.net/publication/350352733" TargetMode="External"/><Relationship Id="rId5" Type="http://schemas.openxmlformats.org/officeDocument/2006/relationships/hyperlink" Target="https://dergipark.org.tr/en/download/article-file/1761398" TargetMode="External"/><Relationship Id="rId6" Type="http://schemas.openxmlformats.org/officeDocument/2006/relationships/hyperlink" Target="https://www.proquest.com/docview/2619231823?pq-origsite=gscholar&amp;fromopenview=tru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dergipark.org.tr/en/download/article-file/1761398" TargetMode="External"/><Relationship Id="rId4" Type="http://schemas.openxmlformats.org/officeDocument/2006/relationships/hyperlink" Target="https://link.springer.com/chapter/10.1007/978-3-031-12638-3_8" TargetMode="External"/><Relationship Id="rId5" Type="http://schemas.openxmlformats.org/officeDocument/2006/relationships/hyperlink" Target="https://ieeexplore.ieee.org/stamp/stamp.jsp?tp=&amp;arnumber=8907118" TargetMode="External"/><Relationship Id="rId6"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huggingface.co/nanelimon/bert-base-turkish-bullying" TargetMode="External"/><Relationship Id="rId4" Type="http://schemas.openxmlformats.org/officeDocument/2006/relationships/image" Target="../media/image9.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scraperapi.com/" TargetMode="External"/><Relationship Id="rId4" Type="http://schemas.openxmlformats.org/officeDocument/2006/relationships/hyperlink" Target="https://developer.twitter.com/en/docs/twitter-api" TargetMode="External"/><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www.youtube.com/watch?v=yn03mcsl42M" TargetMode="Externa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jpg"/><Relationship Id="rId4" Type="http://schemas.openxmlformats.org/officeDocument/2006/relationships/image" Target="../media/image22.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4.jpg"/><Relationship Id="rId4" Type="http://schemas.openxmlformats.org/officeDocument/2006/relationships/hyperlink" Target="https://easy-data-labeling-engine.herokuapp.com/extract_datase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8.jp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www.youtube.com/watch?v=osjWOwDcqvQ" TargetMode="Externa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jpg"/><Relationship Id="rId4" Type="http://schemas.openxmlformats.org/officeDocument/2006/relationships/hyperlink" Target="https://text-data-cleaner.herokuapp.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itusem.itu.edu.tr/egitimler-ve-programlar/isletme-fakultesi-sertifika-programlari/is-analitigi-ve-buyuk-veri-uzmanligi-sertifika-programi" TargetMode="External"/><Relationship Id="rId4" Type="http://schemas.openxmlformats.org/officeDocument/2006/relationships/hyperlink" Target="https://itusem.itu.edu.tr/egitimler-ve-programlar/isletme-fakultesi-sertifika-programlari/is-analitigi-ve-buyuk-veri-uzmanligi-sertifika-programi" TargetMode="External"/><Relationship Id="rId10" Type="http://schemas.openxmlformats.org/officeDocument/2006/relationships/image" Target="../media/image2.jpg"/><Relationship Id="rId9" Type="http://schemas.openxmlformats.org/officeDocument/2006/relationships/hyperlink" Target="https://itusem.itu.edu.tr/egitimler-ve-programlar/isletme-fakultesi-sertifika-programlari/is-analitigi-ve-buyuk-veri-uzmanligi-sertifika-programi" TargetMode="External"/><Relationship Id="rId5" Type="http://schemas.openxmlformats.org/officeDocument/2006/relationships/hyperlink" Target="https://itusem.itu.edu.tr/egitimler-ve-programlar/isletme-fakultesi-sertifika-programlari/is-analitigi-ve-buyuk-veri-uzmanligi-sertifika-programi" TargetMode="External"/><Relationship Id="rId6" Type="http://schemas.openxmlformats.org/officeDocument/2006/relationships/hyperlink" Target="https://itusem.itu.edu.tr/egitimler-ve-programlar/isletme-fakultesi-sertifika-programlari/is-analitigi-ve-buyuk-veri-uzmanligi-sertifika-programi" TargetMode="External"/><Relationship Id="rId7" Type="http://schemas.openxmlformats.org/officeDocument/2006/relationships/hyperlink" Target="https://itusem.itu.edu.tr/egitimler-ve-programlar/isletme-fakultesi-sertifika-programlari/is-analitigi-ve-buyuk-veri-uzmanligi-sertifika-programi" TargetMode="External"/><Relationship Id="rId8" Type="http://schemas.openxmlformats.org/officeDocument/2006/relationships/hyperlink" Target="https://itusem.itu.edu.tr/egitimler-ve-programlar/isletme-fakultesi-sertifika-programlari/is-analitigi-ve-buyuk-veri-uzmanligi-sertifika-program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hyperlink" Target="http://www.andrew.cmu.edu/user/ko/" TargetMode="External"/><Relationship Id="rId5" Type="http://schemas.openxmlformats.org/officeDocument/2006/relationships/hyperlink" Target="http://www.andrew.cmu.edu/user/ko/"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huggingface.co/nanelimon/bert-base-turkish-bullying" TargetMode="Externa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duvar-app.herokuapp.com/" TargetMode="External"/><Relationship Id="rId4" Type="http://schemas.openxmlformats.org/officeDocument/2006/relationships/image" Target="../media/image4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huggingface.co/datasets/nanelimon/turkish-social-media-bullying-dataset" TargetMode="External"/><Relationship Id="rId4" Type="http://schemas.openxmlformats.org/officeDocument/2006/relationships/hyperlink" Target="https://huggingface.co/nanelimon/bert-base-turkish-bullying" TargetMode="External"/><Relationship Id="rId5" Type="http://schemas.openxmlformats.org/officeDocument/2006/relationships/hyperlink" Target="https://github.com/Teknofest-Nane-Limon/tfidf-model-turkish-bullying" TargetMode="External"/><Relationship Id="rId6" Type="http://schemas.openxmlformats.org/officeDocument/2006/relationships/hyperlink" Target="https://text-data-cleaner.herokuapp.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github.com/Teknofest-Nane-Limon/twitter-scrap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 name="Shape 44"/>
        <p:cNvGrpSpPr/>
        <p:nvPr/>
      </p:nvGrpSpPr>
      <p:grpSpPr>
        <a:xfrm>
          <a:off x="0" y="0"/>
          <a:ext cx="0" cy="0"/>
          <a:chOff x="0" y="0"/>
          <a:chExt cx="0" cy="0"/>
        </a:xfrm>
      </p:grpSpPr>
      <p:sp>
        <p:nvSpPr>
          <p:cNvPr id="45" name="Google Shape;45;p1"/>
          <p:cNvSpPr txBox="1"/>
          <p:nvPr>
            <p:ph type="title"/>
          </p:nvPr>
        </p:nvSpPr>
        <p:spPr>
          <a:xfrm>
            <a:off x="807825" y="845150"/>
            <a:ext cx="53262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5400">
                <a:latin typeface="Arial"/>
                <a:ea typeface="Arial"/>
                <a:cs typeface="Arial"/>
                <a:sym typeface="Arial"/>
              </a:rPr>
              <a:t>NANE &amp; LIMON</a:t>
            </a:r>
            <a:endParaRPr sz="5400">
              <a:latin typeface="Arial"/>
              <a:ea typeface="Arial"/>
              <a:cs typeface="Arial"/>
              <a:sym typeface="Arial"/>
            </a:endParaRPr>
          </a:p>
        </p:txBody>
      </p:sp>
      <p:sp>
        <p:nvSpPr>
          <p:cNvPr id="46" name="Google Shape;46;p1"/>
          <p:cNvSpPr/>
          <p:nvPr/>
        </p:nvSpPr>
        <p:spPr>
          <a:xfrm>
            <a:off x="800860" y="724661"/>
            <a:ext cx="4914900" cy="0"/>
          </a:xfrm>
          <a:custGeom>
            <a:rect b="b" l="l" r="r" t="t"/>
            <a:pathLst>
              <a:path extrusionOk="0" h="120000" w="4914900">
                <a:moveTo>
                  <a:pt x="0" y="0"/>
                </a:moveTo>
                <a:lnTo>
                  <a:pt x="4914877" y="0"/>
                </a:lnTo>
              </a:path>
            </a:pathLst>
          </a:custGeom>
          <a:noFill/>
          <a:ln cap="flat" cmpd="sng" w="444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47" name="Google Shape;47;p1"/>
          <p:cNvSpPr/>
          <p:nvPr/>
        </p:nvSpPr>
        <p:spPr>
          <a:xfrm>
            <a:off x="800098" y="6134087"/>
            <a:ext cx="4914900" cy="0"/>
          </a:xfrm>
          <a:custGeom>
            <a:rect b="b" l="l" r="r" t="t"/>
            <a:pathLst>
              <a:path extrusionOk="0" h="120000" w="4914900">
                <a:moveTo>
                  <a:pt x="0" y="0"/>
                </a:moveTo>
                <a:lnTo>
                  <a:pt x="4914890" y="0"/>
                </a:lnTo>
              </a:path>
            </a:pathLst>
          </a:custGeom>
          <a:noFill/>
          <a:ln cap="flat" cmpd="sng" w="12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48" name="Google Shape;48;p1"/>
          <p:cNvGrpSpPr/>
          <p:nvPr/>
        </p:nvGrpSpPr>
        <p:grpSpPr>
          <a:xfrm>
            <a:off x="6515086" y="0"/>
            <a:ext cx="5676888" cy="6857986"/>
            <a:chOff x="6515086" y="0"/>
            <a:chExt cx="5676888" cy="6857986"/>
          </a:xfrm>
        </p:grpSpPr>
        <p:sp>
          <p:nvSpPr>
            <p:cNvPr id="49" name="Google Shape;49;p1"/>
            <p:cNvSpPr/>
            <p:nvPr/>
          </p:nvSpPr>
          <p:spPr>
            <a:xfrm>
              <a:off x="6515086" y="0"/>
              <a:ext cx="5676888" cy="685798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0" name="Google Shape;50;p1"/>
            <p:cNvSpPr/>
            <p:nvPr/>
          </p:nvSpPr>
          <p:spPr>
            <a:xfrm>
              <a:off x="10430605" y="1392706"/>
              <a:ext cx="1624500" cy="1082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51" name="Google Shape;51;p1"/>
          <p:cNvSpPr txBox="1"/>
          <p:nvPr/>
        </p:nvSpPr>
        <p:spPr>
          <a:xfrm>
            <a:off x="1374370" y="5205087"/>
            <a:ext cx="3761104" cy="864869"/>
          </a:xfrm>
          <a:prstGeom prst="rect">
            <a:avLst/>
          </a:prstGeom>
          <a:noFill/>
          <a:ln>
            <a:noFill/>
          </a:ln>
        </p:spPr>
        <p:txBody>
          <a:bodyPr anchorCtr="0" anchor="t" bIns="0" lIns="0" spcFirstLastPara="1" rIns="0" wrap="square" tIns="12700">
            <a:spAutoFit/>
          </a:bodyPr>
          <a:lstStyle/>
          <a:p>
            <a:pPr indent="0" lvl="0" marL="12065" marR="5080" rtl="0" algn="ctr">
              <a:lnSpc>
                <a:spcPct val="107900"/>
              </a:lnSpc>
              <a:spcBef>
                <a:spcPts val="0"/>
              </a:spcBef>
              <a:spcAft>
                <a:spcPts val="0"/>
              </a:spcAft>
              <a:buClr>
                <a:srgbClr val="000000"/>
              </a:buClr>
              <a:buSzPts val="1700"/>
              <a:buFont typeface="Arial"/>
              <a:buNone/>
            </a:pPr>
            <a:r>
              <a:rPr b="1" i="0" lang="en-US" sz="1700" u="none" cap="none" strike="noStrike">
                <a:solidFill>
                  <a:srgbClr val="3F3A33"/>
                </a:solidFill>
                <a:latin typeface="Caladea"/>
                <a:ea typeface="Caladea"/>
                <a:cs typeface="Caladea"/>
                <a:sym typeface="Caladea"/>
              </a:rPr>
              <a:t>TEKNOFEST 2022 DO</a:t>
            </a:r>
            <a:r>
              <a:rPr b="1" i="0" lang="en-US" sz="1700" u="none" cap="none" strike="noStrike">
                <a:solidFill>
                  <a:srgbClr val="3F3A33"/>
                </a:solidFill>
                <a:latin typeface="Times New Roman"/>
                <a:ea typeface="Times New Roman"/>
                <a:cs typeface="Times New Roman"/>
                <a:sym typeface="Times New Roman"/>
              </a:rPr>
              <a:t>Ğ</a:t>
            </a:r>
            <a:r>
              <a:rPr b="1" i="0" lang="en-US" sz="1700" u="none" cap="none" strike="noStrike">
                <a:solidFill>
                  <a:srgbClr val="3F3A33"/>
                </a:solidFill>
                <a:latin typeface="Caladea"/>
                <a:ea typeface="Caladea"/>
                <a:cs typeface="Caladea"/>
                <a:sym typeface="Caladea"/>
              </a:rPr>
              <a:t>AL D</a:t>
            </a:r>
            <a:r>
              <a:rPr b="1" i="0" lang="en-US" sz="1700" u="none" cap="none" strike="noStrike">
                <a:solidFill>
                  <a:srgbClr val="3F3A33"/>
                </a:solidFill>
                <a:latin typeface="Times New Roman"/>
                <a:ea typeface="Times New Roman"/>
                <a:cs typeface="Times New Roman"/>
                <a:sym typeface="Times New Roman"/>
              </a:rPr>
              <a:t>İ</a:t>
            </a:r>
            <a:r>
              <a:rPr b="1" i="0" lang="en-US" sz="1700" u="none" cap="none" strike="noStrike">
                <a:solidFill>
                  <a:srgbClr val="3F3A33"/>
                </a:solidFill>
                <a:latin typeface="Caladea"/>
                <a:ea typeface="Caladea"/>
                <a:cs typeface="Caladea"/>
                <a:sym typeface="Caladea"/>
              </a:rPr>
              <a:t>L </a:t>
            </a:r>
            <a:r>
              <a:rPr b="1" i="0" lang="en-US" sz="1700" u="none" cap="none" strike="noStrike">
                <a:solidFill>
                  <a:srgbClr val="3F3A33"/>
                </a:solidFill>
                <a:latin typeface="Times New Roman"/>
                <a:ea typeface="Times New Roman"/>
                <a:cs typeface="Times New Roman"/>
                <a:sym typeface="Times New Roman"/>
              </a:rPr>
              <a:t>İŞ</a:t>
            </a:r>
            <a:r>
              <a:rPr b="1" i="0" lang="en-US" sz="1700" u="none" cap="none" strike="noStrike">
                <a:solidFill>
                  <a:srgbClr val="3F3A33"/>
                </a:solidFill>
                <a:latin typeface="Caladea"/>
                <a:ea typeface="Caladea"/>
                <a:cs typeface="Caladea"/>
                <a:sym typeface="Caladea"/>
              </a:rPr>
              <a:t>LEME  YARI</a:t>
            </a:r>
            <a:r>
              <a:rPr b="1" i="0" lang="en-US" sz="1700" u="none" cap="none" strike="noStrike">
                <a:solidFill>
                  <a:srgbClr val="3F3A33"/>
                </a:solidFill>
                <a:latin typeface="Times New Roman"/>
                <a:ea typeface="Times New Roman"/>
                <a:cs typeface="Times New Roman"/>
                <a:sym typeface="Times New Roman"/>
              </a:rPr>
              <a:t>Ş</a:t>
            </a:r>
            <a:r>
              <a:rPr b="1" i="0" lang="en-US" sz="1700" u="none" cap="none" strike="noStrike">
                <a:solidFill>
                  <a:srgbClr val="3F3A33"/>
                </a:solidFill>
                <a:latin typeface="Caladea"/>
                <a:ea typeface="Caladea"/>
                <a:cs typeface="Caladea"/>
                <a:sym typeface="Caladea"/>
              </a:rPr>
              <a:t>MASI</a:t>
            </a:r>
            <a:endParaRPr b="0" i="0" sz="1700" u="none" cap="none" strike="noStrike">
              <a:solidFill>
                <a:srgbClr val="000000"/>
              </a:solidFill>
              <a:latin typeface="Caladea"/>
              <a:ea typeface="Caladea"/>
              <a:cs typeface="Caladea"/>
              <a:sym typeface="Caladea"/>
            </a:endParaRPr>
          </a:p>
          <a:p>
            <a:pPr indent="0" lvl="0" marL="6985" marR="0" rtl="0" algn="ctr">
              <a:lnSpc>
                <a:spcPct val="100000"/>
              </a:lnSpc>
              <a:spcBef>
                <a:spcPts val="160"/>
              </a:spcBef>
              <a:spcAft>
                <a:spcPts val="0"/>
              </a:spcAft>
              <a:buClr>
                <a:srgbClr val="000000"/>
              </a:buClr>
              <a:buSzPts val="1700"/>
              <a:buFont typeface="Arial"/>
              <a:buNone/>
            </a:pPr>
            <a:r>
              <a:rPr b="1" i="0" lang="en-US" sz="1700" u="none" cap="none" strike="noStrike">
                <a:solidFill>
                  <a:srgbClr val="3F3A33"/>
                </a:solidFill>
                <a:latin typeface="Caladea"/>
                <a:ea typeface="Caladea"/>
                <a:cs typeface="Caladea"/>
                <a:sym typeface="Caladea"/>
              </a:rPr>
              <a:t>TAKIMI</a:t>
            </a:r>
            <a:endParaRPr b="0" i="0" sz="1700" u="none" cap="none" strike="noStrike">
              <a:solidFill>
                <a:srgbClr val="000000"/>
              </a:solidFill>
              <a:latin typeface="Caladea"/>
              <a:ea typeface="Caladea"/>
              <a:cs typeface="Caladea"/>
              <a:sym typeface="Caladea"/>
            </a:endParaRPr>
          </a:p>
        </p:txBody>
      </p:sp>
      <p:sp>
        <p:nvSpPr>
          <p:cNvPr id="52" name="Google Shape;52;p1"/>
          <p:cNvSpPr/>
          <p:nvPr/>
        </p:nvSpPr>
        <p:spPr>
          <a:xfrm>
            <a:off x="2156455" y="2725894"/>
            <a:ext cx="2202175" cy="218344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53" name="Google Shape;53;p1"/>
          <p:cNvSpPr txBox="1"/>
          <p:nvPr/>
        </p:nvSpPr>
        <p:spPr>
          <a:xfrm>
            <a:off x="2829147" y="2018845"/>
            <a:ext cx="6999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0" i="0" lang="en-US" sz="2400" u="none" cap="none" strike="noStrike">
                <a:solidFill>
                  <a:srgbClr val="3F3A33"/>
                </a:solidFill>
                <a:latin typeface="Calibri"/>
                <a:ea typeface="Calibri"/>
                <a:cs typeface="Calibri"/>
                <a:sym typeface="Calibri"/>
              </a:rPr>
              <a:t>2022</a:t>
            </a:r>
            <a:endParaRPr b="0" i="0" sz="2400" u="none" cap="none" strike="noStrike">
              <a:solidFill>
                <a:srgbClr val="000000"/>
              </a:solidFill>
              <a:latin typeface="Calibri"/>
              <a:ea typeface="Calibri"/>
              <a:cs typeface="Calibri"/>
              <a:sym typeface="Calibri"/>
            </a:endParaRPr>
          </a:p>
        </p:txBody>
      </p:sp>
      <p:pic>
        <p:nvPicPr>
          <p:cNvPr id="54" name="Google Shape;54;p1"/>
          <p:cNvPicPr preferRelativeResize="0"/>
          <p:nvPr/>
        </p:nvPicPr>
        <p:blipFill>
          <a:blip r:embed="rId6">
            <a:alphaModFix/>
          </a:blip>
          <a:stretch>
            <a:fillRect/>
          </a:stretch>
        </p:blipFill>
        <p:spPr>
          <a:xfrm>
            <a:off x="8001000" y="96125"/>
            <a:ext cx="3810000" cy="1009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145eebbaee7_0_31"/>
          <p:cNvSpPr txBox="1"/>
          <p:nvPr>
            <p:ph type="title"/>
          </p:nvPr>
        </p:nvSpPr>
        <p:spPr>
          <a:xfrm>
            <a:off x="779476" y="910150"/>
            <a:ext cx="4474800" cy="6285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SzPts val="1400"/>
              <a:buNone/>
            </a:pPr>
            <a:r>
              <a:rPr lang="en-US"/>
              <a:t>Literatür Taraması</a:t>
            </a:r>
            <a:endParaRPr/>
          </a:p>
        </p:txBody>
      </p:sp>
      <p:sp>
        <p:nvSpPr>
          <p:cNvPr id="137" name="Google Shape;137;g145eebbaee7_0_31"/>
          <p:cNvSpPr txBox="1"/>
          <p:nvPr>
            <p:ph idx="1" type="body"/>
          </p:nvPr>
        </p:nvSpPr>
        <p:spPr>
          <a:xfrm>
            <a:off x="332823" y="1561800"/>
            <a:ext cx="5717700" cy="4456200"/>
          </a:xfrm>
          <a:prstGeom prst="rect">
            <a:avLst/>
          </a:prstGeom>
          <a:noFill/>
          <a:ln>
            <a:noFill/>
          </a:ln>
        </p:spPr>
        <p:txBody>
          <a:bodyPr anchorCtr="0" anchor="t" bIns="0" lIns="0" spcFirstLastPara="1" rIns="0" wrap="square" tIns="140950">
            <a:spAutoFit/>
          </a:bodyPr>
          <a:lstStyle/>
          <a:p>
            <a:pPr indent="0" lvl="0" marL="0" marR="5080" rtl="0" algn="just">
              <a:lnSpc>
                <a:spcPct val="100000"/>
              </a:lnSpc>
              <a:spcBef>
                <a:spcPts val="1010"/>
              </a:spcBef>
              <a:spcAft>
                <a:spcPts val="0"/>
              </a:spcAft>
              <a:buSzPts val="1400"/>
              <a:buNone/>
            </a:pPr>
            <a:r>
              <a:rPr lang="en-US" sz="1900" u="sng">
                <a:solidFill>
                  <a:schemeClr val="hlink"/>
                </a:solidFill>
                <a:hlinkClick r:id="rId3"/>
              </a:rPr>
              <a:t>(1)</a:t>
            </a:r>
            <a:r>
              <a:rPr lang="en-US" sz="1900"/>
              <a:t> </a:t>
            </a:r>
            <a:endParaRPr sz="1400">
              <a:solidFill>
                <a:schemeClr val="dk1"/>
              </a:solidFill>
            </a:endParaRPr>
          </a:p>
          <a:p>
            <a:pPr indent="457200" lvl="0" marL="0" rtl="0" algn="l">
              <a:lnSpc>
                <a:spcPct val="115000"/>
              </a:lnSpc>
              <a:spcBef>
                <a:spcPts val="0"/>
              </a:spcBef>
              <a:spcAft>
                <a:spcPts val="0"/>
              </a:spcAft>
              <a:buSzPts val="1100"/>
              <a:buNone/>
            </a:pPr>
            <a:r>
              <a:rPr lang="en-US" sz="1400">
                <a:solidFill>
                  <a:schemeClr val="dk1"/>
                </a:solidFill>
              </a:rPr>
              <a:t>Bu çalışmada siber zorbalığın tespiti için Bayesyen lojistik regresyon, rassal orman algoritması, çok katmanlı algılayıcı, J48 algoritması ve destek vektör makineleri kullanılmıştır. Bu çalışmada kullanılan veri seti, siber zorbalık ile ilgili Formspring.me’deki verilerden elde edilmiştir. 2076 tane veriden oluşmaktadır. Veriler %70 %30 olarak ayrılmıştır. Sonuç etiketlenmesinde zorbalık negatif mi pozitif mi ayrımı gerçekleştirilmiştir. Bu yöntemle en iyi sonucun RO algoritmasıyla elde edildiği tespit edilmiştir. Bu oranın F-skor değeri %80.2 olarak kayıtlara geçmiştir.</a:t>
            </a:r>
            <a:endParaRPr sz="1400">
              <a:solidFill>
                <a:schemeClr val="dk1"/>
              </a:solidFill>
            </a:endParaRPr>
          </a:p>
          <a:p>
            <a:pPr indent="0" lvl="0" marL="0" rtl="0" algn="l">
              <a:lnSpc>
                <a:spcPct val="115000"/>
              </a:lnSpc>
              <a:spcBef>
                <a:spcPts val="0"/>
              </a:spcBef>
              <a:spcAft>
                <a:spcPts val="0"/>
              </a:spcAft>
              <a:buSzPts val="1100"/>
              <a:buNone/>
            </a:pPr>
            <a:r>
              <a:rPr lang="en-US" sz="1900" u="sng">
                <a:solidFill>
                  <a:schemeClr val="hlink"/>
                </a:solidFill>
                <a:hlinkClick r:id="rId4"/>
              </a:rPr>
              <a:t>(3)</a:t>
            </a:r>
            <a:r>
              <a:rPr lang="en-US" sz="1900"/>
              <a:t> </a:t>
            </a:r>
            <a:endParaRPr sz="1900">
              <a:solidFill>
                <a:schemeClr val="dk1"/>
              </a:solidFill>
              <a:latin typeface="Calibri"/>
              <a:ea typeface="Calibri"/>
              <a:cs typeface="Calibri"/>
              <a:sym typeface="Calibri"/>
            </a:endParaRPr>
          </a:p>
          <a:p>
            <a:pPr indent="457200" lvl="0" marL="0" rtl="0" algn="l">
              <a:lnSpc>
                <a:spcPct val="115000"/>
              </a:lnSpc>
              <a:spcBef>
                <a:spcPts val="0"/>
              </a:spcBef>
              <a:spcAft>
                <a:spcPts val="0"/>
              </a:spcAft>
              <a:buSzPts val="1100"/>
              <a:buNone/>
            </a:pPr>
            <a:r>
              <a:rPr lang="en-US" sz="1400">
                <a:solidFill>
                  <a:schemeClr val="dk1"/>
                </a:solidFill>
              </a:rPr>
              <a:t>Bu çalışmada, iki Türkçe veri seti kullanılmıştır. İlk veri kümesi, Python dili kullanılarak Twitter dan 1 milyonu aşan tweetten oluşan toplanan derlemdir. Bu derlem, boyutu nedeniyle yaklaşık 5 GB depolama alanına sahiptir. İkinci veri seti, 31 bin 276 tweetten oluşan OffensEval yarışma verileridir. Çalışmada kullanılan LSTM modelinin performans değerleri sırasıyla yaklaşık doğruluk %86, duyarlılık %55, kesinlik %68, F-skor %61 oranında çıkmıştır</a:t>
            </a:r>
            <a:endParaRPr sz="1900"/>
          </a:p>
        </p:txBody>
      </p:sp>
      <p:sp>
        <p:nvSpPr>
          <p:cNvPr id="138" name="Google Shape;138;g145eebbaee7_0_31"/>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139" name="Google Shape;139;g145eebbaee7_0_31"/>
          <p:cNvSpPr txBox="1"/>
          <p:nvPr>
            <p:ph idx="1" type="body"/>
          </p:nvPr>
        </p:nvSpPr>
        <p:spPr>
          <a:xfrm>
            <a:off x="6372900" y="1561800"/>
            <a:ext cx="5717700" cy="4480200"/>
          </a:xfrm>
          <a:prstGeom prst="rect">
            <a:avLst/>
          </a:prstGeom>
          <a:noFill/>
          <a:ln>
            <a:noFill/>
          </a:ln>
        </p:spPr>
        <p:txBody>
          <a:bodyPr anchorCtr="0" anchor="t" bIns="0" lIns="0" spcFirstLastPara="1" rIns="0" wrap="square" tIns="140950">
            <a:spAutoFit/>
          </a:bodyPr>
          <a:lstStyle/>
          <a:p>
            <a:pPr indent="0" lvl="0" marL="0" marR="5080" rtl="0" algn="just">
              <a:lnSpc>
                <a:spcPct val="100000"/>
              </a:lnSpc>
              <a:spcBef>
                <a:spcPts val="1010"/>
              </a:spcBef>
              <a:spcAft>
                <a:spcPts val="0"/>
              </a:spcAft>
              <a:buSzPts val="1400"/>
              <a:buNone/>
            </a:pPr>
            <a:r>
              <a:rPr lang="en-US" u="sng">
                <a:solidFill>
                  <a:schemeClr val="hlink"/>
                </a:solidFill>
                <a:hlinkClick r:id="rId5"/>
              </a:rPr>
              <a:t>(2) </a:t>
            </a:r>
            <a:endParaRPr>
              <a:solidFill>
                <a:schemeClr val="dk1"/>
              </a:solidFill>
            </a:endParaRPr>
          </a:p>
          <a:p>
            <a:pPr indent="457200" lvl="0" marL="0" rtl="0" algn="l">
              <a:lnSpc>
                <a:spcPct val="115000"/>
              </a:lnSpc>
              <a:spcBef>
                <a:spcPts val="0"/>
              </a:spcBef>
              <a:spcAft>
                <a:spcPts val="0"/>
              </a:spcAft>
              <a:buSzPts val="1100"/>
              <a:buNone/>
            </a:pPr>
            <a:r>
              <a:rPr lang="en-US" sz="1400">
                <a:solidFill>
                  <a:schemeClr val="dk1"/>
                </a:solidFill>
              </a:rPr>
              <a:t>Bu çalışmada siber zorbalık tespitine yönelik Formspring (∼12k gönderi), Twitter (∼16.000 gönderi) ve Wikipedia (∼100.000 gönderi) sitelerinden elde ettikleri üç farklı veri seti üzerinde derin öğrenmeye dayalı modellerle bir çalışma gerçekleştirmişlerdir. Çeşitli geleneksel makine öğrenimi modelleri (LR, DVM, RO, Naive Bayes (NB)) ve derin sinir ağ modelleri (CNN, LSTM, BLSTM, BLSTM with Attention), kelimeler için temsil yöntemleri (n-gram karakter çantası, unigram kelime çantası, GloVe düğümleri, SSWE düğümleri) performansları karşılaştırılmış ve 0.92 F-skor değerine ulaşmıştır.</a:t>
            </a:r>
            <a:endParaRPr sz="1400"/>
          </a:p>
          <a:p>
            <a:pPr indent="0" lvl="0" marL="0" marR="5080" rtl="0" algn="l">
              <a:lnSpc>
                <a:spcPct val="100000"/>
              </a:lnSpc>
              <a:spcBef>
                <a:spcPts val="1010"/>
              </a:spcBef>
              <a:spcAft>
                <a:spcPts val="0"/>
              </a:spcAft>
              <a:buSzPts val="1400"/>
              <a:buNone/>
            </a:pPr>
            <a:r>
              <a:rPr lang="en-US" u="sng">
                <a:solidFill>
                  <a:schemeClr val="hlink"/>
                </a:solidFill>
                <a:hlinkClick r:id="rId6"/>
              </a:rPr>
              <a:t>(4) </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US" sz="1400">
                <a:solidFill>
                  <a:schemeClr val="dk1"/>
                </a:solidFill>
              </a:rPr>
              <a:t>Bu çalışmada veri kaynağı olarak Twitter seçilmiştir ve buradan mükerrer veriler ayıklandığında 29198 adet tweet elde edilmiştir. Bu veri seti Türkçe yazılmış metinler için kullanılmış olan en büyük veri seti olma özelliği taşımaktadır. Çalışmada kullanılan SVM modelinin F-skor değeri ise %91 olarak hesaplanmıştır.</a:t>
            </a:r>
            <a:endParaRPr sz="1400">
              <a:solidFill>
                <a:schemeClr val="dk1"/>
              </a:solidFill>
            </a:endParaRPr>
          </a:p>
          <a:p>
            <a:pPr indent="0" lvl="0" marL="0" rtl="0" algn="l">
              <a:lnSpc>
                <a:spcPct val="115000"/>
              </a:lnSpc>
              <a:spcBef>
                <a:spcPts val="0"/>
              </a:spcBef>
              <a:spcAft>
                <a:spcPts val="0"/>
              </a:spcAft>
              <a:buSzPts val="1100"/>
              <a:buNone/>
            </a:pPr>
            <a:r>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4609e9431e_4_7"/>
          <p:cNvSpPr txBox="1"/>
          <p:nvPr>
            <p:ph type="title"/>
          </p:nvPr>
        </p:nvSpPr>
        <p:spPr>
          <a:xfrm>
            <a:off x="779473" y="910153"/>
            <a:ext cx="10633200" cy="615600"/>
          </a:xfrm>
          <a:prstGeom prst="rect">
            <a:avLst/>
          </a:prstGeom>
          <a:noFill/>
          <a:ln>
            <a:noFill/>
          </a:ln>
        </p:spPr>
        <p:txBody>
          <a:bodyPr anchorCtr="0" anchor="t" bIns="0" lIns="0" spcFirstLastPara="1" rIns="0" wrap="square" tIns="0">
            <a:spAutoFit/>
          </a:bodyPr>
          <a:lstStyle/>
          <a:p>
            <a:pPr indent="0" lvl="0" marL="12700" marR="5080" rtl="0" algn="l">
              <a:lnSpc>
                <a:spcPct val="100000"/>
              </a:lnSpc>
              <a:spcBef>
                <a:spcPts val="0"/>
              </a:spcBef>
              <a:spcAft>
                <a:spcPts val="0"/>
              </a:spcAft>
              <a:buClr>
                <a:schemeClr val="dk1"/>
              </a:buClr>
              <a:buSzPts val="1400"/>
              <a:buFont typeface="Arial"/>
              <a:buNone/>
            </a:pPr>
            <a:r>
              <a:rPr lang="en-US">
                <a:solidFill>
                  <a:schemeClr val="hlink"/>
                </a:solidFill>
              </a:rPr>
              <a:t>Literatür Taraması</a:t>
            </a:r>
            <a:endParaRPr/>
          </a:p>
        </p:txBody>
      </p:sp>
      <p:sp>
        <p:nvSpPr>
          <p:cNvPr id="145" name="Google Shape;145;g14609e9431e_4_7"/>
          <p:cNvSpPr txBox="1"/>
          <p:nvPr>
            <p:ph idx="1" type="body"/>
          </p:nvPr>
        </p:nvSpPr>
        <p:spPr>
          <a:xfrm>
            <a:off x="332823" y="1561800"/>
            <a:ext cx="5717700" cy="5125200"/>
          </a:xfrm>
          <a:prstGeom prst="rect">
            <a:avLst/>
          </a:prstGeom>
          <a:noFill/>
          <a:ln>
            <a:noFill/>
          </a:ln>
        </p:spPr>
        <p:txBody>
          <a:bodyPr anchorCtr="0" anchor="t" bIns="0" lIns="0" spcFirstLastPara="1" rIns="0" wrap="square" tIns="140950">
            <a:spAutoFit/>
          </a:bodyPr>
          <a:lstStyle/>
          <a:p>
            <a:pPr indent="0" lvl="0" marL="0" rtl="0" algn="l">
              <a:lnSpc>
                <a:spcPct val="115000"/>
              </a:lnSpc>
              <a:spcBef>
                <a:spcPts val="0"/>
              </a:spcBef>
              <a:spcAft>
                <a:spcPts val="0"/>
              </a:spcAft>
              <a:buClr>
                <a:schemeClr val="dk1"/>
              </a:buClr>
              <a:buSzPts val="1100"/>
              <a:buFont typeface="Arial"/>
              <a:buNone/>
            </a:pPr>
            <a:r>
              <a:rPr lang="en-US" u="sng">
                <a:solidFill>
                  <a:schemeClr val="hlink"/>
                </a:solidFill>
                <a:hlinkClick r:id="rId3"/>
              </a:rPr>
              <a:t>(5)</a:t>
            </a:r>
            <a:endParaRPr>
              <a:solidFill>
                <a:schemeClr val="dk1"/>
              </a:solidFill>
            </a:endParaRPr>
          </a:p>
          <a:p>
            <a:pPr indent="457200" lvl="0" marL="0" rtl="0" algn="l">
              <a:lnSpc>
                <a:spcPct val="115000"/>
              </a:lnSpc>
              <a:spcBef>
                <a:spcPts val="1200"/>
              </a:spcBef>
              <a:spcAft>
                <a:spcPts val="0"/>
              </a:spcAft>
              <a:buSzPts val="1100"/>
              <a:buNone/>
            </a:pPr>
            <a:r>
              <a:rPr lang="en-US" sz="1400">
                <a:solidFill>
                  <a:schemeClr val="dk1"/>
                </a:solidFill>
              </a:rPr>
              <a:t>Bu çalışmada kullanılan veri seti 1497 adet negatif (siber zorbalık içermeyen), 1503 adet pozitif (siber zorbalık içeren) ve toplamda 3000 satırdan oluşmaktadır. Bu veri seti Türkçe bir hazır veri seti kullanılarak oluşturulmuştur. siber zorbalık tespiti için veri ön işlemlerinden sonra veri seti üzerinde çalıştırılan sınıflandırma algoritmalarının performansları incelendiğinde %88.35 başarım oranı ile LR sınıflandırma algoritmasının en yüksek başarım oranına sahip olduğu tespit edilmiştir.</a:t>
            </a:r>
            <a:endParaRPr sz="1400">
              <a:solidFill>
                <a:schemeClr val="dk1"/>
              </a:solidFill>
            </a:endParaRPr>
          </a:p>
          <a:p>
            <a:pPr indent="0" lvl="0" marL="0" rtl="0" algn="l">
              <a:lnSpc>
                <a:spcPct val="115000"/>
              </a:lnSpc>
              <a:spcBef>
                <a:spcPts val="1200"/>
              </a:spcBef>
              <a:spcAft>
                <a:spcPts val="0"/>
              </a:spcAft>
              <a:buSzPts val="1100"/>
              <a:buNone/>
            </a:pPr>
            <a:r>
              <a:rPr lang="en-US" u="sng">
                <a:solidFill>
                  <a:schemeClr val="hlink"/>
                </a:solidFill>
                <a:hlinkClick r:id="rId4"/>
              </a:rPr>
              <a:t>(7)</a:t>
            </a:r>
            <a:r>
              <a:rPr lang="en-US">
                <a:solidFill>
                  <a:schemeClr val="dk1"/>
                </a:solidFill>
              </a:rPr>
              <a:t> </a:t>
            </a:r>
            <a:endParaRPr sz="1400">
              <a:solidFill>
                <a:schemeClr val="dk1"/>
              </a:solidFill>
            </a:endParaRPr>
          </a:p>
          <a:p>
            <a:pPr indent="457200" lvl="0" marL="0" rtl="0" algn="l">
              <a:lnSpc>
                <a:spcPct val="115000"/>
              </a:lnSpc>
              <a:spcBef>
                <a:spcPts val="0"/>
              </a:spcBef>
              <a:spcAft>
                <a:spcPts val="0"/>
              </a:spcAft>
              <a:buSzPts val="1100"/>
              <a:buNone/>
            </a:pPr>
            <a:r>
              <a:rPr lang="en-US" sz="1400">
                <a:solidFill>
                  <a:schemeClr val="dk1"/>
                </a:solidFill>
              </a:rPr>
              <a:t>Araştırmacılar Facebook gönderilerinden toplanan 44.001 Bangla yorumuyla bir Bangla metin veri seti kullanmışlardır. Bu veri seti beş kategoriye ayrılmıştır: cinsel, tehdit, dini, trol ve zorba olmayan. Üç transformatör modeli uygulanmıştır: Bangla BERT, Bengali DistilBERT ve XLM-RoBERTa. Transformatör modelleri kullanılarak elde edilen skorlar içerisinde ise en iyi performans %85 ile en yüksek doğruluk ve %86 ile F1 skoru elde eden XML-RoBERTa modelini kullanmak olmuştur.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marR="5080" rtl="0" algn="just">
              <a:lnSpc>
                <a:spcPct val="100000"/>
              </a:lnSpc>
              <a:spcBef>
                <a:spcPts val="1010"/>
              </a:spcBef>
              <a:spcAft>
                <a:spcPts val="0"/>
              </a:spcAft>
              <a:buSzPts val="1400"/>
              <a:buNone/>
            </a:pPr>
            <a:r>
              <a:t/>
            </a:r>
            <a:endParaRPr/>
          </a:p>
        </p:txBody>
      </p:sp>
      <p:sp>
        <p:nvSpPr>
          <p:cNvPr id="146" name="Google Shape;146;g14609e9431e_4_7"/>
          <p:cNvSpPr txBox="1"/>
          <p:nvPr/>
        </p:nvSpPr>
        <p:spPr>
          <a:xfrm>
            <a:off x="6050525" y="1561800"/>
            <a:ext cx="5428200" cy="2652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US" sz="1700" u="sng" cap="none" strike="noStrike">
                <a:solidFill>
                  <a:schemeClr val="hlink"/>
                </a:solidFill>
                <a:latin typeface="Caladea"/>
                <a:ea typeface="Caladea"/>
                <a:cs typeface="Caladea"/>
                <a:sym typeface="Caladea"/>
                <a:hlinkClick r:id="rId5"/>
              </a:rPr>
              <a:t>(6)</a:t>
            </a:r>
            <a:endParaRPr b="0" i="0" sz="1700" u="sng" cap="none" strike="noStrike">
              <a:solidFill>
                <a:srgbClr val="954F72"/>
              </a:solidFill>
              <a:latin typeface="Caladea"/>
              <a:ea typeface="Caladea"/>
              <a:cs typeface="Caladea"/>
              <a:sym typeface="Caladea"/>
            </a:endParaRPr>
          </a:p>
          <a:p>
            <a:pPr indent="457200" lvl="0" marL="0" marR="0" rtl="0" algn="l">
              <a:lnSpc>
                <a:spcPct val="115000"/>
              </a:lnSpc>
              <a:spcBef>
                <a:spcPts val="0"/>
              </a:spcBef>
              <a:spcAft>
                <a:spcPts val="0"/>
              </a:spcAft>
              <a:buClr>
                <a:srgbClr val="000000"/>
              </a:buClr>
              <a:buSzPts val="1400"/>
              <a:buFont typeface="Arial"/>
              <a:buNone/>
            </a:pPr>
            <a:r>
              <a:rPr b="0" i="0" lang="en-US" sz="1400" u="none" cap="none" strike="noStrike">
                <a:solidFill>
                  <a:schemeClr val="dk1"/>
                </a:solidFill>
                <a:latin typeface="Caladea"/>
                <a:ea typeface="Caladea"/>
                <a:cs typeface="Caladea"/>
                <a:sym typeface="Caladea"/>
              </a:rPr>
              <a:t>Araştırmacılar bu çalışmada çeşitli metin madenciliği yöntemleriyle birlikte 3000 adet Türkçe sosyal ağ paylaşımından oluşan veri kümesi üzerinde test gerçekleştirmiştir. Test içerisinde zorbalık negatif mi pozitif mi sorusunun sınıflandırılmasına yönelik çalışma sürdürülmüştür. Geliştirilen model YSA üzerinde 128 gizli katmandan ve 2 düğüm sayısından oluşan karılma gerçekleştirilmemiş bir modeldir. Bu çalışmada tasarlanan modellerden en iyi tahmin işlemini yapan YSA2 modeli olmuş ve %91 F-skor değerine ulaşmıştır.</a:t>
            </a:r>
            <a:endParaRPr b="0" i="0" sz="1400" u="none" cap="none" strike="noStrike">
              <a:solidFill>
                <a:schemeClr val="dk1"/>
              </a:solidFill>
              <a:latin typeface="Caladea"/>
              <a:ea typeface="Caladea"/>
              <a:cs typeface="Caladea"/>
              <a:sym typeface="Caladea"/>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Caladea"/>
              <a:ea typeface="Caladea"/>
              <a:cs typeface="Caladea"/>
              <a:sym typeface="Caladea"/>
            </a:endParaRPr>
          </a:p>
        </p:txBody>
      </p:sp>
      <p:pic>
        <p:nvPicPr>
          <p:cNvPr id="147" name="Google Shape;147;g14609e9431e_4_7"/>
          <p:cNvPicPr preferRelativeResize="0"/>
          <p:nvPr/>
        </p:nvPicPr>
        <p:blipFill rotWithShape="1">
          <a:blip r:embed="rId6">
            <a:alphaModFix/>
          </a:blip>
          <a:srcRect b="0" l="0" r="0" t="0"/>
          <a:stretch/>
        </p:blipFill>
        <p:spPr>
          <a:xfrm>
            <a:off x="8150725" y="3894850"/>
            <a:ext cx="3261950" cy="2211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7"/>
          <p:cNvSpPr txBox="1"/>
          <p:nvPr>
            <p:ph type="title"/>
          </p:nvPr>
        </p:nvSpPr>
        <p:spPr>
          <a:xfrm>
            <a:off x="779473" y="910153"/>
            <a:ext cx="2844800"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Adım Adım…</a:t>
            </a:r>
            <a:endParaRPr/>
          </a:p>
        </p:txBody>
      </p:sp>
      <p:sp>
        <p:nvSpPr>
          <p:cNvPr id="153" name="Google Shape;153;p7"/>
          <p:cNvSpPr txBox="1"/>
          <p:nvPr/>
        </p:nvSpPr>
        <p:spPr>
          <a:xfrm>
            <a:off x="5764629" y="1857041"/>
            <a:ext cx="5819700" cy="2846400"/>
          </a:xfrm>
          <a:prstGeom prst="rect">
            <a:avLst/>
          </a:prstGeom>
          <a:noFill/>
          <a:ln>
            <a:noFill/>
          </a:ln>
        </p:spPr>
        <p:txBody>
          <a:bodyPr anchorCtr="0" anchor="t" bIns="0" lIns="0" spcFirstLastPara="1" rIns="0" wrap="square" tIns="140950">
            <a:spAutoFit/>
          </a:bodyPr>
          <a:lstStyle/>
          <a:p>
            <a:pPr indent="-260350" lvl="0" marL="260350" marR="0" rtl="0" algn="l">
              <a:lnSpc>
                <a:spcPct val="100000"/>
              </a:lnSpc>
              <a:spcBef>
                <a:spcPts val="0"/>
              </a:spcBef>
              <a:spcAft>
                <a:spcPts val="0"/>
              </a:spcAft>
              <a:buClr>
                <a:srgbClr val="3F3A33"/>
              </a:buClr>
              <a:buSzPts val="2500"/>
              <a:buFont typeface="Caladea"/>
              <a:buAutoNum type="arabicPlain"/>
            </a:pPr>
            <a:r>
              <a:rPr b="1" i="0" lang="en-US" sz="2500" u="none" cap="none" strike="noStrike">
                <a:solidFill>
                  <a:srgbClr val="3F3A33"/>
                </a:solidFill>
                <a:latin typeface="Caladea"/>
                <a:ea typeface="Caladea"/>
                <a:cs typeface="Caladea"/>
                <a:sym typeface="Caladea"/>
              </a:rPr>
              <a:t>Veri Seti Olu</a:t>
            </a:r>
            <a:r>
              <a:rPr b="1" i="0" lang="en-US" sz="2500" u="none" cap="none" strike="noStrike">
                <a:solidFill>
                  <a:srgbClr val="3F3A33"/>
                </a:solidFill>
                <a:latin typeface="Times New Roman"/>
                <a:ea typeface="Times New Roman"/>
                <a:cs typeface="Times New Roman"/>
                <a:sym typeface="Times New Roman"/>
              </a:rPr>
              <a:t>ş</a:t>
            </a:r>
            <a:r>
              <a:rPr b="1" i="0" lang="en-US" sz="2500" u="none" cap="none" strike="noStrike">
                <a:solidFill>
                  <a:srgbClr val="3F3A33"/>
                </a:solidFill>
                <a:latin typeface="Caladea"/>
                <a:ea typeface="Caladea"/>
                <a:cs typeface="Caladea"/>
                <a:sym typeface="Caladea"/>
              </a:rPr>
              <a:t>turma</a:t>
            </a:r>
            <a:endParaRPr b="1" i="0" sz="2500" u="none" cap="none" strike="noStrike">
              <a:solidFill>
                <a:srgbClr val="3F3A33"/>
              </a:solidFill>
              <a:latin typeface="Caladea"/>
              <a:ea typeface="Caladea"/>
              <a:cs typeface="Caladea"/>
              <a:sym typeface="Caladea"/>
            </a:endParaRPr>
          </a:p>
          <a:p>
            <a:pPr indent="0" lvl="0" marL="457200" marR="0" rtl="0" algn="l">
              <a:lnSpc>
                <a:spcPct val="100000"/>
              </a:lnSpc>
              <a:spcBef>
                <a:spcPts val="0"/>
              </a:spcBef>
              <a:spcAft>
                <a:spcPts val="0"/>
              </a:spcAft>
              <a:buClr>
                <a:srgbClr val="000000"/>
              </a:buClr>
              <a:buSzPts val="2500"/>
              <a:buFont typeface="Arial"/>
              <a:buNone/>
            </a:pPr>
            <a:r>
              <a:t/>
            </a:r>
            <a:endParaRPr b="1" i="0" sz="2500" u="none" cap="none" strike="noStrike">
              <a:solidFill>
                <a:srgbClr val="3F3A33"/>
              </a:solidFill>
              <a:latin typeface="Caladea"/>
              <a:ea typeface="Caladea"/>
              <a:cs typeface="Caladea"/>
              <a:sym typeface="Caladea"/>
            </a:endParaRPr>
          </a:p>
          <a:p>
            <a:pPr indent="-260350" lvl="0" marL="260350" marR="0" rtl="0" algn="l">
              <a:lnSpc>
                <a:spcPct val="100000"/>
              </a:lnSpc>
              <a:spcBef>
                <a:spcPts val="1010"/>
              </a:spcBef>
              <a:spcAft>
                <a:spcPts val="0"/>
              </a:spcAft>
              <a:buClr>
                <a:srgbClr val="3F3A33"/>
              </a:buClr>
              <a:buSzPts val="2500"/>
              <a:buFont typeface="Caladea"/>
              <a:buAutoNum type="arabicPlain" startAt="2"/>
            </a:pPr>
            <a:r>
              <a:rPr b="1" i="0" lang="en-US" sz="2500" u="none" cap="none" strike="noStrike">
                <a:solidFill>
                  <a:srgbClr val="3F3A33"/>
                </a:solidFill>
                <a:latin typeface="Caladea"/>
                <a:ea typeface="Caladea"/>
                <a:cs typeface="Caladea"/>
                <a:sym typeface="Caladea"/>
              </a:rPr>
              <a:t>Veri Modelleme</a:t>
            </a:r>
            <a:endParaRPr b="1" i="0" sz="2500" u="none" cap="none" strike="noStrike">
              <a:solidFill>
                <a:srgbClr val="3F3A33"/>
              </a:solidFill>
              <a:latin typeface="Caladea"/>
              <a:ea typeface="Caladea"/>
              <a:cs typeface="Caladea"/>
              <a:sym typeface="Caladea"/>
            </a:endParaRPr>
          </a:p>
          <a:p>
            <a:pPr indent="0" lvl="0" marL="457200" marR="0" rtl="0" algn="l">
              <a:lnSpc>
                <a:spcPct val="100000"/>
              </a:lnSpc>
              <a:spcBef>
                <a:spcPts val="1010"/>
              </a:spcBef>
              <a:spcAft>
                <a:spcPts val="0"/>
              </a:spcAft>
              <a:buClr>
                <a:srgbClr val="000000"/>
              </a:buClr>
              <a:buSzPts val="2500"/>
              <a:buFont typeface="Arial"/>
              <a:buNone/>
            </a:pPr>
            <a:r>
              <a:t/>
            </a:r>
            <a:endParaRPr b="1" i="0" sz="2500" u="none" cap="none" strike="noStrike">
              <a:solidFill>
                <a:srgbClr val="3F3A33"/>
              </a:solidFill>
              <a:latin typeface="Caladea"/>
              <a:ea typeface="Caladea"/>
              <a:cs typeface="Caladea"/>
              <a:sym typeface="Caladea"/>
            </a:endParaRPr>
          </a:p>
          <a:p>
            <a:pPr indent="-260350" lvl="0" marL="260350" marR="0" rtl="0" algn="l">
              <a:lnSpc>
                <a:spcPct val="100000"/>
              </a:lnSpc>
              <a:spcBef>
                <a:spcPts val="1010"/>
              </a:spcBef>
              <a:spcAft>
                <a:spcPts val="0"/>
              </a:spcAft>
              <a:buClr>
                <a:srgbClr val="3F3A33"/>
              </a:buClr>
              <a:buSzPts val="2500"/>
              <a:buFont typeface="Caladea"/>
              <a:buAutoNum type="arabicPlain" startAt="3"/>
            </a:pPr>
            <a:r>
              <a:rPr b="1" i="0" lang="en-US" sz="2500" u="none" cap="none" strike="noStrike">
                <a:solidFill>
                  <a:srgbClr val="3F3A33"/>
                </a:solidFill>
                <a:latin typeface="Caladea"/>
                <a:ea typeface="Caladea"/>
                <a:cs typeface="Caladea"/>
                <a:sym typeface="Caladea"/>
              </a:rPr>
              <a:t>Ürün Ortaya Çıkarma</a:t>
            </a:r>
            <a:endParaRPr b="0" i="0" sz="2500" u="none" cap="none" strike="noStrike">
              <a:solidFill>
                <a:srgbClr val="000000"/>
              </a:solidFill>
              <a:latin typeface="Caladea"/>
              <a:ea typeface="Caladea"/>
              <a:cs typeface="Caladea"/>
              <a:sym typeface="Caladea"/>
            </a:endParaRPr>
          </a:p>
          <a:p>
            <a:pPr indent="0" lvl="0" marL="12700" marR="53339" rtl="0" algn="l">
              <a:lnSpc>
                <a:spcPct val="100000"/>
              </a:lnSpc>
              <a:spcBef>
                <a:spcPts val="1010"/>
              </a:spcBef>
              <a:spcAft>
                <a:spcPts val="0"/>
              </a:spcAft>
              <a:buClr>
                <a:srgbClr val="000000"/>
              </a:buClr>
              <a:buSzPts val="1700"/>
              <a:buFont typeface="Arial"/>
              <a:buNone/>
            </a:pPr>
            <a:r>
              <a:t/>
            </a:r>
            <a:endParaRPr b="0" i="0" sz="1700" u="none" cap="none" strike="noStrike">
              <a:solidFill>
                <a:srgbClr val="000000"/>
              </a:solidFill>
              <a:latin typeface="Caladea"/>
              <a:ea typeface="Caladea"/>
              <a:cs typeface="Caladea"/>
              <a:sym typeface="Caladea"/>
            </a:endParaRPr>
          </a:p>
        </p:txBody>
      </p:sp>
      <p:grpSp>
        <p:nvGrpSpPr>
          <p:cNvPr id="154" name="Google Shape;154;p7"/>
          <p:cNvGrpSpPr/>
          <p:nvPr/>
        </p:nvGrpSpPr>
        <p:grpSpPr>
          <a:xfrm>
            <a:off x="1187872" y="1686446"/>
            <a:ext cx="3419368" cy="2176545"/>
            <a:chOff x="1187872" y="1686446"/>
            <a:chExt cx="3419368" cy="2176545"/>
          </a:xfrm>
        </p:grpSpPr>
        <p:sp>
          <p:nvSpPr>
            <p:cNvPr id="155" name="Google Shape;155;p7"/>
            <p:cNvSpPr/>
            <p:nvPr/>
          </p:nvSpPr>
          <p:spPr>
            <a:xfrm>
              <a:off x="1187872" y="1686446"/>
              <a:ext cx="3343643" cy="18740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6" name="Google Shape;156;p7"/>
            <p:cNvSpPr/>
            <p:nvPr/>
          </p:nvSpPr>
          <p:spPr>
            <a:xfrm>
              <a:off x="3244718" y="3371518"/>
              <a:ext cx="1362522" cy="4914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157" name="Google Shape;157;p7"/>
          <p:cNvSpPr/>
          <p:nvPr/>
        </p:nvSpPr>
        <p:spPr>
          <a:xfrm>
            <a:off x="1406225" y="4077064"/>
            <a:ext cx="2842200" cy="1766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8" name="Google Shape;158;p7"/>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45eebbaee7_0_43"/>
          <p:cNvSpPr txBox="1"/>
          <p:nvPr>
            <p:ph type="title"/>
          </p:nvPr>
        </p:nvSpPr>
        <p:spPr>
          <a:xfrm>
            <a:off x="779473" y="910153"/>
            <a:ext cx="28449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Adım Adım…</a:t>
            </a:r>
            <a:endParaRPr/>
          </a:p>
        </p:txBody>
      </p:sp>
      <p:sp>
        <p:nvSpPr>
          <p:cNvPr id="164" name="Google Shape;164;g145eebbaee7_0_43"/>
          <p:cNvSpPr txBox="1"/>
          <p:nvPr/>
        </p:nvSpPr>
        <p:spPr>
          <a:xfrm>
            <a:off x="5844229" y="1393316"/>
            <a:ext cx="5819700" cy="4086600"/>
          </a:xfrm>
          <a:prstGeom prst="rect">
            <a:avLst/>
          </a:prstGeom>
          <a:noFill/>
          <a:ln>
            <a:noFill/>
          </a:ln>
        </p:spPr>
        <p:txBody>
          <a:bodyPr anchorCtr="0" anchor="t" bIns="0" lIns="0" spcFirstLastPara="1" rIns="0" wrap="square" tIns="140950">
            <a:spAutoFit/>
          </a:bodyPr>
          <a:lstStyle/>
          <a:p>
            <a:pPr indent="-260350" lvl="0" marL="260350" marR="0" rtl="0" algn="l">
              <a:lnSpc>
                <a:spcPct val="100000"/>
              </a:lnSpc>
              <a:spcBef>
                <a:spcPts val="0"/>
              </a:spcBef>
              <a:spcAft>
                <a:spcPts val="0"/>
              </a:spcAft>
              <a:buClr>
                <a:srgbClr val="3F3A33"/>
              </a:buClr>
              <a:buSzPts val="2100"/>
              <a:buFont typeface="Caladea"/>
              <a:buAutoNum type="arabicPlain"/>
            </a:pPr>
            <a:r>
              <a:rPr b="1" i="0" lang="en-US" sz="2100" u="none" cap="none" strike="noStrike">
                <a:solidFill>
                  <a:srgbClr val="3F3A33"/>
                </a:solidFill>
                <a:latin typeface="Caladea"/>
                <a:ea typeface="Caladea"/>
                <a:cs typeface="Caladea"/>
                <a:sym typeface="Caladea"/>
              </a:rPr>
              <a:t>Veri Seti Olu</a:t>
            </a:r>
            <a:r>
              <a:rPr b="1" i="0" lang="en-US" sz="2100" u="none" cap="none" strike="noStrike">
                <a:solidFill>
                  <a:srgbClr val="3F3A33"/>
                </a:solidFill>
                <a:latin typeface="Times New Roman"/>
                <a:ea typeface="Times New Roman"/>
                <a:cs typeface="Times New Roman"/>
                <a:sym typeface="Times New Roman"/>
              </a:rPr>
              <a:t>ş</a:t>
            </a:r>
            <a:r>
              <a:rPr b="1" i="0" lang="en-US" sz="2100" u="none" cap="none" strike="noStrike">
                <a:solidFill>
                  <a:srgbClr val="3F3A33"/>
                </a:solidFill>
                <a:latin typeface="Caladea"/>
                <a:ea typeface="Caladea"/>
                <a:cs typeface="Caladea"/>
                <a:sym typeface="Caladea"/>
              </a:rPr>
              <a:t>turma:</a:t>
            </a:r>
            <a:endParaRPr b="1" i="0" sz="2100" u="none" cap="none" strike="noStrike">
              <a:solidFill>
                <a:srgbClr val="000000"/>
              </a:solidFill>
              <a:latin typeface="Caladea"/>
              <a:ea typeface="Caladea"/>
              <a:cs typeface="Caladea"/>
              <a:sym typeface="Caladea"/>
            </a:endParaRPr>
          </a:p>
          <a:p>
            <a:pPr indent="0" lvl="0" marL="12700" marR="5080" rtl="0" algn="l">
              <a:lnSpc>
                <a:spcPct val="100000"/>
              </a:lnSpc>
              <a:spcBef>
                <a:spcPts val="1010"/>
              </a:spcBef>
              <a:spcAft>
                <a:spcPts val="0"/>
              </a:spcAft>
              <a:buClr>
                <a:srgbClr val="000000"/>
              </a:buClr>
              <a:buSzPts val="2100"/>
              <a:buFont typeface="Arial"/>
              <a:buNone/>
            </a:pPr>
            <a:r>
              <a:rPr b="0" i="0" lang="en-US" sz="2100" u="none" cap="none" strike="noStrike">
                <a:solidFill>
                  <a:srgbClr val="3F3A33"/>
                </a:solidFill>
                <a:latin typeface="Caladea"/>
                <a:ea typeface="Caladea"/>
                <a:cs typeface="Caladea"/>
                <a:sym typeface="Caladea"/>
              </a:rPr>
              <a:t>Veri seti olu</a:t>
            </a:r>
            <a:r>
              <a:rPr b="0" i="0" lang="en-US" sz="2100" u="none" cap="none" strike="noStrike">
                <a:solidFill>
                  <a:srgbClr val="3F3A33"/>
                </a:solidFill>
                <a:latin typeface="Times New Roman"/>
                <a:ea typeface="Times New Roman"/>
                <a:cs typeface="Times New Roman"/>
                <a:sym typeface="Times New Roman"/>
              </a:rPr>
              <a:t>ş</a:t>
            </a:r>
            <a:r>
              <a:rPr b="0" i="0" lang="en-US" sz="2100" u="none" cap="none" strike="noStrike">
                <a:solidFill>
                  <a:srgbClr val="3F3A33"/>
                </a:solidFill>
                <a:latin typeface="Caladea"/>
                <a:ea typeface="Caladea"/>
                <a:cs typeface="Caladea"/>
                <a:sym typeface="Caladea"/>
              </a:rPr>
              <a:t>turma adımında;</a:t>
            </a:r>
            <a:endParaRPr b="0" i="0" sz="2100" u="none" cap="none" strike="noStrike">
              <a:solidFill>
                <a:srgbClr val="3F3A33"/>
              </a:solidFill>
              <a:latin typeface="Caladea"/>
              <a:ea typeface="Caladea"/>
              <a:cs typeface="Caladea"/>
              <a:sym typeface="Caladea"/>
            </a:endParaRPr>
          </a:p>
          <a:p>
            <a:pPr indent="-361950" lvl="0" marL="457200" marR="5080" rtl="0" algn="l">
              <a:lnSpc>
                <a:spcPct val="100000"/>
              </a:lnSpc>
              <a:spcBef>
                <a:spcPts val="1010"/>
              </a:spcBef>
              <a:spcAft>
                <a:spcPts val="0"/>
              </a:spcAft>
              <a:buClr>
                <a:srgbClr val="3F3A33"/>
              </a:buClr>
              <a:buSzPts val="2100"/>
              <a:buFont typeface="Caladea"/>
              <a:buChar char="-"/>
            </a:pPr>
            <a:r>
              <a:rPr b="0" i="0" lang="en-US" sz="2100" u="none" cap="none" strike="noStrike">
                <a:solidFill>
                  <a:srgbClr val="3F3A33"/>
                </a:solidFill>
                <a:latin typeface="Caladea"/>
                <a:ea typeface="Caladea"/>
                <a:cs typeface="Caladea"/>
                <a:sym typeface="Caladea"/>
              </a:rPr>
              <a:t> Sosyal medya  platformu Twitter dan veri kazıma yöntemi ile verileri alındı. </a:t>
            </a:r>
            <a:endParaRPr b="0" i="0" sz="2100" u="none" cap="none" strike="noStrike">
              <a:solidFill>
                <a:srgbClr val="3F3A33"/>
              </a:solidFill>
              <a:latin typeface="Caladea"/>
              <a:ea typeface="Caladea"/>
              <a:cs typeface="Caladea"/>
              <a:sym typeface="Caladea"/>
            </a:endParaRPr>
          </a:p>
          <a:p>
            <a:pPr indent="-361950" lvl="0" marL="457200" marR="5080" rtl="0" algn="l">
              <a:lnSpc>
                <a:spcPct val="100000"/>
              </a:lnSpc>
              <a:spcBef>
                <a:spcPts val="0"/>
              </a:spcBef>
              <a:spcAft>
                <a:spcPts val="0"/>
              </a:spcAft>
              <a:buClr>
                <a:srgbClr val="3F3A33"/>
              </a:buClr>
              <a:buSzPts val="2100"/>
              <a:buFont typeface="Arial"/>
              <a:buChar char="-"/>
            </a:pPr>
            <a:r>
              <a:rPr b="0" i="0" lang="en-US" sz="2100" u="none" cap="none" strike="noStrike">
                <a:solidFill>
                  <a:srgbClr val="3F3A33"/>
                </a:solidFill>
                <a:latin typeface="Caladea"/>
                <a:ea typeface="Caladea"/>
                <a:cs typeface="Caladea"/>
                <a:sym typeface="Caladea"/>
              </a:rPr>
              <a:t>Etiketleme yöntemi ile i</a:t>
            </a:r>
            <a:r>
              <a:rPr b="0" i="0" lang="en-US" sz="2100" u="none" cap="none" strike="noStrike">
                <a:solidFill>
                  <a:srgbClr val="3F3A33"/>
                </a:solidFill>
                <a:latin typeface="Times New Roman"/>
                <a:ea typeface="Times New Roman"/>
                <a:cs typeface="Times New Roman"/>
                <a:sym typeface="Times New Roman"/>
              </a:rPr>
              <a:t>ş</a:t>
            </a:r>
            <a:r>
              <a:rPr b="0" i="0" lang="en-US" sz="2100" u="none" cap="none" strike="noStrike">
                <a:solidFill>
                  <a:srgbClr val="3F3A33"/>
                </a:solidFill>
                <a:latin typeface="Caladea"/>
                <a:ea typeface="Caladea"/>
                <a:cs typeface="Caladea"/>
                <a:sym typeface="Caladea"/>
              </a:rPr>
              <a:t>lenebilir bir veri seti haline getirildi.</a:t>
            </a:r>
            <a:endParaRPr b="0" i="0" sz="2100" u="none" cap="none" strike="noStrike">
              <a:solidFill>
                <a:srgbClr val="3F3A33"/>
              </a:solidFill>
              <a:latin typeface="Caladea"/>
              <a:ea typeface="Caladea"/>
              <a:cs typeface="Caladea"/>
              <a:sym typeface="Caladea"/>
            </a:endParaRPr>
          </a:p>
          <a:p>
            <a:pPr indent="-361950" lvl="0" marL="457200" marR="5080" rtl="0" algn="l">
              <a:lnSpc>
                <a:spcPct val="100000"/>
              </a:lnSpc>
              <a:spcBef>
                <a:spcPts val="0"/>
              </a:spcBef>
              <a:spcAft>
                <a:spcPts val="0"/>
              </a:spcAft>
              <a:buClr>
                <a:srgbClr val="3F3A33"/>
              </a:buClr>
              <a:buSzPts val="2100"/>
              <a:buFont typeface="Arial"/>
              <a:buChar char="-"/>
            </a:pPr>
            <a:r>
              <a:rPr b="0" i="0" lang="en-US" sz="2100" u="none" cap="none" strike="noStrike">
                <a:solidFill>
                  <a:srgbClr val="3F3A33"/>
                </a:solidFill>
                <a:latin typeface="Caladea"/>
                <a:ea typeface="Caladea"/>
                <a:cs typeface="Caladea"/>
                <a:sym typeface="Caladea"/>
              </a:rPr>
              <a:t> Oluşturulan yeni veri seti </a:t>
            </a:r>
            <a:r>
              <a:rPr b="1" i="0" lang="en-US" sz="2100" u="none" cap="none" strike="noStrike">
                <a:solidFill>
                  <a:srgbClr val="3F3A33"/>
                </a:solidFill>
                <a:latin typeface="Caladea"/>
                <a:ea typeface="Caladea"/>
                <a:cs typeface="Caladea"/>
                <a:sym typeface="Caladea"/>
              </a:rPr>
              <a:t>MIT lisansı ile paylaşılarak Türkçe doğal dil işleme literatürüne güncel, yeni ve etiketli bir veri seti kazandırıldı.</a:t>
            </a:r>
            <a:endParaRPr b="1" i="0" sz="2100" u="none" cap="none" strike="noStrike">
              <a:solidFill>
                <a:srgbClr val="000000"/>
              </a:solidFill>
              <a:latin typeface="Caladea"/>
              <a:ea typeface="Caladea"/>
              <a:cs typeface="Caladea"/>
              <a:sym typeface="Caladea"/>
            </a:endParaRPr>
          </a:p>
          <a:p>
            <a:pPr indent="0" lvl="0" marL="12700" marR="53339" rtl="0" algn="l">
              <a:lnSpc>
                <a:spcPct val="100000"/>
              </a:lnSpc>
              <a:spcBef>
                <a:spcPts val="1010"/>
              </a:spcBef>
              <a:spcAft>
                <a:spcPts val="0"/>
              </a:spcAft>
              <a:buClr>
                <a:srgbClr val="000000"/>
              </a:buClr>
              <a:buSzPts val="2100"/>
              <a:buFont typeface="Arial"/>
              <a:buNone/>
            </a:pPr>
            <a:r>
              <a:t/>
            </a:r>
            <a:endParaRPr b="0" i="0" sz="2100" u="none" cap="none" strike="noStrike">
              <a:solidFill>
                <a:srgbClr val="000000"/>
              </a:solidFill>
              <a:latin typeface="Caladea"/>
              <a:ea typeface="Caladea"/>
              <a:cs typeface="Caladea"/>
              <a:sym typeface="Caladea"/>
            </a:endParaRPr>
          </a:p>
        </p:txBody>
      </p:sp>
      <p:sp>
        <p:nvSpPr>
          <p:cNvPr id="165" name="Google Shape;165;g145eebbaee7_0_43"/>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pic>
        <p:nvPicPr>
          <p:cNvPr id="166" name="Google Shape;166;g145eebbaee7_0_43"/>
          <p:cNvPicPr preferRelativeResize="0"/>
          <p:nvPr/>
        </p:nvPicPr>
        <p:blipFill rotWithShape="1">
          <a:blip r:embed="rId3">
            <a:alphaModFix/>
          </a:blip>
          <a:srcRect b="0" l="0" r="0" t="0"/>
          <a:stretch/>
        </p:blipFill>
        <p:spPr>
          <a:xfrm>
            <a:off x="779475" y="1664975"/>
            <a:ext cx="3712925" cy="3712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145eebbaee7_0_54"/>
          <p:cNvSpPr txBox="1"/>
          <p:nvPr>
            <p:ph type="title"/>
          </p:nvPr>
        </p:nvSpPr>
        <p:spPr>
          <a:xfrm>
            <a:off x="779473" y="910153"/>
            <a:ext cx="28449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Adım Adım…</a:t>
            </a:r>
            <a:endParaRPr/>
          </a:p>
        </p:txBody>
      </p:sp>
      <p:sp>
        <p:nvSpPr>
          <p:cNvPr id="172" name="Google Shape;172;g145eebbaee7_0_54"/>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173" name="Google Shape;173;g145eebbaee7_0_54"/>
          <p:cNvSpPr txBox="1"/>
          <p:nvPr/>
        </p:nvSpPr>
        <p:spPr>
          <a:xfrm>
            <a:off x="5844225" y="1393325"/>
            <a:ext cx="5688000" cy="5056500"/>
          </a:xfrm>
          <a:prstGeom prst="rect">
            <a:avLst/>
          </a:prstGeom>
          <a:noFill/>
          <a:ln>
            <a:noFill/>
          </a:ln>
        </p:spPr>
        <p:txBody>
          <a:bodyPr anchorCtr="0" anchor="t" bIns="0" lIns="0" spcFirstLastPara="1" rIns="0" wrap="square" tIns="140950">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3F3A33"/>
                </a:solidFill>
                <a:latin typeface="Caladea"/>
                <a:ea typeface="Caladea"/>
                <a:cs typeface="Caladea"/>
                <a:sym typeface="Caladea"/>
              </a:rPr>
              <a:t>2   Veri Modelleme:</a:t>
            </a:r>
            <a:endParaRPr b="0" i="0" sz="2100" u="none" cap="none" strike="noStrike">
              <a:solidFill>
                <a:srgbClr val="000000"/>
              </a:solidFill>
              <a:latin typeface="Caladea"/>
              <a:ea typeface="Caladea"/>
              <a:cs typeface="Caladea"/>
              <a:sym typeface="Caladea"/>
            </a:endParaRPr>
          </a:p>
          <a:p>
            <a:pPr indent="0" lvl="0" marL="12700" marR="5080" rtl="0" algn="l">
              <a:lnSpc>
                <a:spcPct val="100000"/>
              </a:lnSpc>
              <a:spcBef>
                <a:spcPts val="1010"/>
              </a:spcBef>
              <a:spcAft>
                <a:spcPts val="0"/>
              </a:spcAft>
              <a:buClr>
                <a:srgbClr val="000000"/>
              </a:buClr>
              <a:buSzPts val="2100"/>
              <a:buFont typeface="Arial"/>
              <a:buNone/>
            </a:pPr>
            <a:r>
              <a:rPr b="0" i="0" lang="en-US" sz="2100" u="none" cap="none" strike="noStrike">
                <a:solidFill>
                  <a:srgbClr val="3F3A33"/>
                </a:solidFill>
                <a:latin typeface="Caladea"/>
                <a:ea typeface="Caladea"/>
                <a:cs typeface="Caladea"/>
                <a:sym typeface="Caladea"/>
              </a:rPr>
              <a:t>Veri modelleme adımında;</a:t>
            </a:r>
            <a:endParaRPr b="0" i="0" sz="2100" u="none" cap="none" strike="noStrike">
              <a:solidFill>
                <a:srgbClr val="3F3A33"/>
              </a:solidFill>
              <a:latin typeface="Caladea"/>
              <a:ea typeface="Caladea"/>
              <a:cs typeface="Caladea"/>
              <a:sym typeface="Caladea"/>
            </a:endParaRPr>
          </a:p>
          <a:p>
            <a:pPr indent="-361950" lvl="0" marL="457200" marR="5080" rtl="0" algn="l">
              <a:lnSpc>
                <a:spcPct val="100000"/>
              </a:lnSpc>
              <a:spcBef>
                <a:spcPts val="1010"/>
              </a:spcBef>
              <a:spcAft>
                <a:spcPts val="0"/>
              </a:spcAft>
              <a:buClr>
                <a:srgbClr val="3F3A33"/>
              </a:buClr>
              <a:buSzPts val="2100"/>
              <a:buFont typeface="Caladea"/>
              <a:buChar char="-"/>
            </a:pPr>
            <a:r>
              <a:rPr b="0" i="0" lang="en-US" sz="2100" u="none" cap="none" strike="noStrike">
                <a:solidFill>
                  <a:srgbClr val="3F3A33"/>
                </a:solidFill>
                <a:latin typeface="Caladea"/>
                <a:ea typeface="Caladea"/>
                <a:cs typeface="Caladea"/>
                <a:sym typeface="Caladea"/>
              </a:rPr>
              <a:t>Klasik makine öğrenmesi yöntemleri ve çeşitli parametreleri deneyerek, oluşturduğumuz veri seti için en uygun algoritmaları ve en iyi parametrelerini keşfettik. </a:t>
            </a:r>
            <a:endParaRPr b="0" i="0" sz="2100" u="none" cap="none" strike="noStrike">
              <a:solidFill>
                <a:srgbClr val="3F3A33"/>
              </a:solidFill>
              <a:latin typeface="Caladea"/>
              <a:ea typeface="Caladea"/>
              <a:cs typeface="Caladea"/>
              <a:sym typeface="Caladea"/>
            </a:endParaRPr>
          </a:p>
          <a:p>
            <a:pPr indent="-361950" lvl="0" marL="457200" marR="5080" rtl="0" algn="l">
              <a:lnSpc>
                <a:spcPct val="100000"/>
              </a:lnSpc>
              <a:spcBef>
                <a:spcPts val="0"/>
              </a:spcBef>
              <a:spcAft>
                <a:spcPts val="0"/>
              </a:spcAft>
              <a:buClr>
                <a:srgbClr val="3F3A33"/>
              </a:buClr>
              <a:buSzPts val="2100"/>
              <a:buFont typeface="Caladea"/>
              <a:buChar char="-"/>
            </a:pPr>
            <a:r>
              <a:rPr b="0" i="0" lang="en-US" sz="2100" u="none" cap="none" strike="noStrike">
                <a:solidFill>
                  <a:srgbClr val="3F3A33"/>
                </a:solidFill>
                <a:latin typeface="Caladea"/>
                <a:ea typeface="Caladea"/>
                <a:cs typeface="Caladea"/>
                <a:sym typeface="Caladea"/>
              </a:rPr>
              <a:t>Transformatör tabanlı makine öğrenimi yöntemleri ve en iyi parametrelerinin tespit edilmesi için bir çok denemeler ve araştırmalar yaptık.</a:t>
            </a:r>
            <a:endParaRPr b="0" i="0" sz="2100" u="none" cap="none" strike="noStrike">
              <a:solidFill>
                <a:srgbClr val="3F3A33"/>
              </a:solidFill>
              <a:latin typeface="Caladea"/>
              <a:ea typeface="Caladea"/>
              <a:cs typeface="Caladea"/>
              <a:sym typeface="Caladea"/>
            </a:endParaRPr>
          </a:p>
          <a:p>
            <a:pPr indent="-361950" lvl="0" marL="457200" marR="5080" rtl="0" algn="l">
              <a:lnSpc>
                <a:spcPct val="100000"/>
              </a:lnSpc>
              <a:spcBef>
                <a:spcPts val="0"/>
              </a:spcBef>
              <a:spcAft>
                <a:spcPts val="0"/>
              </a:spcAft>
              <a:buClr>
                <a:srgbClr val="3F3A33"/>
              </a:buClr>
              <a:buSzPts val="2100"/>
              <a:buFont typeface="Arial"/>
              <a:buChar char="-"/>
            </a:pPr>
            <a:r>
              <a:rPr b="0" i="0" lang="en-US" sz="2100" u="none" cap="none" strike="noStrike">
                <a:solidFill>
                  <a:srgbClr val="3F3A33"/>
                </a:solidFill>
                <a:latin typeface="Caladea"/>
                <a:ea typeface="Caladea"/>
                <a:cs typeface="Caladea"/>
                <a:sym typeface="Caladea"/>
              </a:rPr>
              <a:t>Yeni oluşturduğumuz veri setinin </a:t>
            </a:r>
            <a:r>
              <a:rPr b="1" i="0" lang="en-US" sz="2100" u="none" cap="none" strike="noStrike">
                <a:solidFill>
                  <a:srgbClr val="3F3A33"/>
                </a:solidFill>
                <a:latin typeface="Caladea"/>
                <a:ea typeface="Caladea"/>
                <a:cs typeface="Caladea"/>
                <a:sym typeface="Caladea"/>
              </a:rPr>
              <a:t>uluslararası doğruluk metriklerince en yüksek başarıya sahip modeli oluşturduk.</a:t>
            </a:r>
            <a:endParaRPr b="1" i="0" sz="2100" u="none" cap="none" strike="noStrike">
              <a:solidFill>
                <a:srgbClr val="000000"/>
              </a:solidFill>
              <a:latin typeface="Caladea"/>
              <a:ea typeface="Caladea"/>
              <a:cs typeface="Caladea"/>
              <a:sym typeface="Caladea"/>
            </a:endParaRPr>
          </a:p>
          <a:p>
            <a:pPr indent="0" lvl="0" marL="12700" marR="53339" rtl="0" algn="l">
              <a:lnSpc>
                <a:spcPct val="100000"/>
              </a:lnSpc>
              <a:spcBef>
                <a:spcPts val="1010"/>
              </a:spcBef>
              <a:spcAft>
                <a:spcPts val="0"/>
              </a:spcAft>
              <a:buClr>
                <a:srgbClr val="000000"/>
              </a:buClr>
              <a:buSzPts val="2100"/>
              <a:buFont typeface="Arial"/>
              <a:buNone/>
            </a:pPr>
            <a:r>
              <a:t/>
            </a:r>
            <a:endParaRPr b="0" i="0" sz="2100" u="none" cap="none" strike="noStrike">
              <a:solidFill>
                <a:srgbClr val="000000"/>
              </a:solidFill>
              <a:latin typeface="Caladea"/>
              <a:ea typeface="Caladea"/>
              <a:cs typeface="Caladea"/>
              <a:sym typeface="Caladea"/>
            </a:endParaRPr>
          </a:p>
        </p:txBody>
      </p:sp>
      <p:pic>
        <p:nvPicPr>
          <p:cNvPr id="174" name="Google Shape;174;g145eebbaee7_0_54"/>
          <p:cNvPicPr preferRelativeResize="0"/>
          <p:nvPr/>
        </p:nvPicPr>
        <p:blipFill rotWithShape="1">
          <a:blip r:embed="rId3">
            <a:alphaModFix/>
          </a:blip>
          <a:srcRect b="0" l="0" r="0" t="0"/>
          <a:stretch/>
        </p:blipFill>
        <p:spPr>
          <a:xfrm>
            <a:off x="152400" y="1691053"/>
            <a:ext cx="5539425" cy="43547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45eebbaee7_0_64"/>
          <p:cNvSpPr txBox="1"/>
          <p:nvPr>
            <p:ph type="title"/>
          </p:nvPr>
        </p:nvSpPr>
        <p:spPr>
          <a:xfrm>
            <a:off x="779473" y="910153"/>
            <a:ext cx="28449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Adım Adım…</a:t>
            </a:r>
            <a:endParaRPr/>
          </a:p>
        </p:txBody>
      </p:sp>
      <p:sp>
        <p:nvSpPr>
          <p:cNvPr id="180" name="Google Shape;180;g145eebbaee7_0_64"/>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181" name="Google Shape;181;g145eebbaee7_0_64"/>
          <p:cNvSpPr txBox="1"/>
          <p:nvPr/>
        </p:nvSpPr>
        <p:spPr>
          <a:xfrm>
            <a:off x="5844225" y="1393325"/>
            <a:ext cx="5688000" cy="4410000"/>
          </a:xfrm>
          <a:prstGeom prst="rect">
            <a:avLst/>
          </a:prstGeom>
          <a:noFill/>
          <a:ln>
            <a:noFill/>
          </a:ln>
        </p:spPr>
        <p:txBody>
          <a:bodyPr anchorCtr="0" anchor="t" bIns="0" lIns="0" spcFirstLastPara="1" rIns="0" wrap="square" tIns="140950">
            <a:spAutoFit/>
          </a:bodyPr>
          <a:lstStyle/>
          <a:p>
            <a:pPr indent="0" lvl="0" marL="0" marR="0" rtl="0" algn="l">
              <a:lnSpc>
                <a:spcPct val="100000"/>
              </a:lnSpc>
              <a:spcBef>
                <a:spcPts val="0"/>
              </a:spcBef>
              <a:spcAft>
                <a:spcPts val="0"/>
              </a:spcAft>
              <a:buClr>
                <a:srgbClr val="000000"/>
              </a:buClr>
              <a:buSzPts val="2100"/>
              <a:buFont typeface="Arial"/>
              <a:buNone/>
            </a:pPr>
            <a:r>
              <a:rPr b="1" i="0" lang="en-US" sz="2100" u="none" cap="none" strike="noStrike">
                <a:solidFill>
                  <a:srgbClr val="3F3A33"/>
                </a:solidFill>
                <a:latin typeface="Caladea"/>
                <a:ea typeface="Caladea"/>
                <a:cs typeface="Caladea"/>
                <a:sym typeface="Caladea"/>
              </a:rPr>
              <a:t>3   Ürün Ortaya Çıkarma:</a:t>
            </a:r>
            <a:endParaRPr b="0" i="0" sz="2100" u="none" cap="none" strike="noStrike">
              <a:solidFill>
                <a:srgbClr val="000000"/>
              </a:solidFill>
              <a:latin typeface="Caladea"/>
              <a:ea typeface="Caladea"/>
              <a:cs typeface="Caladea"/>
              <a:sym typeface="Caladea"/>
            </a:endParaRPr>
          </a:p>
          <a:p>
            <a:pPr indent="0" lvl="0" marL="12700" marR="5080" rtl="0" algn="l">
              <a:lnSpc>
                <a:spcPct val="100000"/>
              </a:lnSpc>
              <a:spcBef>
                <a:spcPts val="1010"/>
              </a:spcBef>
              <a:spcAft>
                <a:spcPts val="0"/>
              </a:spcAft>
              <a:buClr>
                <a:srgbClr val="000000"/>
              </a:buClr>
              <a:buSzPts val="2100"/>
              <a:buFont typeface="Arial"/>
              <a:buNone/>
            </a:pPr>
            <a:r>
              <a:rPr b="0" i="0" lang="en-US" sz="2100" u="none" cap="none" strike="noStrike">
                <a:solidFill>
                  <a:srgbClr val="3F3A33"/>
                </a:solidFill>
                <a:latin typeface="Caladea"/>
                <a:ea typeface="Caladea"/>
                <a:cs typeface="Caladea"/>
                <a:sym typeface="Caladea"/>
              </a:rPr>
              <a:t>Ürün ortaya çıkarma adımında;</a:t>
            </a:r>
            <a:endParaRPr b="0" i="0" sz="2100" u="none" cap="none" strike="noStrike">
              <a:solidFill>
                <a:srgbClr val="3F3A33"/>
              </a:solidFill>
              <a:latin typeface="Caladea"/>
              <a:ea typeface="Caladea"/>
              <a:cs typeface="Caladea"/>
              <a:sym typeface="Caladea"/>
            </a:endParaRPr>
          </a:p>
          <a:p>
            <a:pPr indent="-361950" lvl="0" marL="457200" marR="5080" rtl="0" algn="l">
              <a:lnSpc>
                <a:spcPct val="100000"/>
              </a:lnSpc>
              <a:spcBef>
                <a:spcPts val="1010"/>
              </a:spcBef>
              <a:spcAft>
                <a:spcPts val="0"/>
              </a:spcAft>
              <a:buClr>
                <a:srgbClr val="3F3A33"/>
              </a:buClr>
              <a:buSzPts val="2100"/>
              <a:buFont typeface="Arial"/>
              <a:buChar char="-"/>
            </a:pPr>
            <a:r>
              <a:rPr b="0" i="0" lang="en-US" sz="2100" u="none" cap="none" strike="noStrike">
                <a:solidFill>
                  <a:srgbClr val="3F3A33"/>
                </a:solidFill>
                <a:latin typeface="Caladea"/>
                <a:ea typeface="Caladea"/>
                <a:cs typeface="Caladea"/>
                <a:sym typeface="Caladea"/>
              </a:rPr>
              <a:t>Oluşturulan veri </a:t>
            </a:r>
            <a:r>
              <a:rPr lang="en-US" sz="2100">
                <a:solidFill>
                  <a:srgbClr val="3F3A33"/>
                </a:solidFill>
                <a:latin typeface="Caladea"/>
                <a:ea typeface="Caladea"/>
                <a:cs typeface="Caladea"/>
                <a:sym typeface="Caladea"/>
              </a:rPr>
              <a:t>modelini</a:t>
            </a:r>
            <a:r>
              <a:rPr b="0" i="0" lang="en-US" sz="2100" u="none" cap="none" strike="noStrike">
                <a:solidFill>
                  <a:srgbClr val="3F3A33"/>
                </a:solidFill>
                <a:latin typeface="Caladea"/>
                <a:ea typeface="Caladea"/>
                <a:cs typeface="Caladea"/>
                <a:sym typeface="Caladea"/>
              </a:rPr>
              <a:t> MIT lisansı ile uluslararası doğal dil platformu olan </a:t>
            </a:r>
            <a:r>
              <a:rPr b="0" i="0" lang="en-US" sz="2100" u="sng" cap="none" strike="noStrike">
                <a:solidFill>
                  <a:schemeClr val="hlink"/>
                </a:solidFill>
                <a:latin typeface="Caladea"/>
                <a:ea typeface="Caladea"/>
                <a:cs typeface="Caladea"/>
                <a:sym typeface="Caladea"/>
                <a:hlinkClick r:id="rId3"/>
              </a:rPr>
              <a:t>huggingface</a:t>
            </a:r>
            <a:r>
              <a:rPr b="0" i="0" lang="en-US" sz="2100" u="none" cap="none" strike="noStrike">
                <a:solidFill>
                  <a:srgbClr val="3F3A33"/>
                </a:solidFill>
                <a:latin typeface="Caladea"/>
                <a:ea typeface="Caladea"/>
                <a:cs typeface="Caladea"/>
                <a:sym typeface="Caladea"/>
              </a:rPr>
              <a:t> te pay</a:t>
            </a:r>
            <a:r>
              <a:rPr lang="en-US" sz="2100">
                <a:solidFill>
                  <a:srgbClr val="3F3A33"/>
                </a:solidFill>
                <a:latin typeface="Caladea"/>
                <a:ea typeface="Caladea"/>
                <a:cs typeface="Caladea"/>
                <a:sym typeface="Caladea"/>
              </a:rPr>
              <a:t>laşarak</a:t>
            </a:r>
            <a:r>
              <a:rPr b="0" i="0" lang="en-US" sz="2100" u="none" cap="none" strike="noStrike">
                <a:solidFill>
                  <a:srgbClr val="3F3A33"/>
                </a:solidFill>
                <a:latin typeface="Caladea"/>
                <a:ea typeface="Caladea"/>
                <a:cs typeface="Caladea"/>
                <a:sym typeface="Caladea"/>
              </a:rPr>
              <a:t> </a:t>
            </a:r>
            <a:r>
              <a:rPr b="1" i="0" lang="en-US" sz="2100" u="none" cap="none" strike="noStrike">
                <a:solidFill>
                  <a:srgbClr val="3F3A33"/>
                </a:solidFill>
                <a:latin typeface="Caladea"/>
                <a:ea typeface="Caladea"/>
                <a:cs typeface="Caladea"/>
                <a:sym typeface="Caladea"/>
              </a:rPr>
              <a:t>uluslararası platformda Türkçe modellere yeni ve başarılı bir model eklenmesi</a:t>
            </a:r>
            <a:r>
              <a:rPr b="1" lang="en-US" sz="2100">
                <a:solidFill>
                  <a:srgbClr val="3F3A33"/>
                </a:solidFill>
                <a:latin typeface="Caladea"/>
                <a:ea typeface="Caladea"/>
                <a:cs typeface="Caladea"/>
                <a:sym typeface="Caladea"/>
              </a:rPr>
              <a:t>ni sağladık.</a:t>
            </a:r>
            <a:endParaRPr b="1" i="0" sz="2100" u="none" cap="none" strike="noStrike">
              <a:solidFill>
                <a:srgbClr val="3F3A33"/>
              </a:solidFill>
              <a:latin typeface="Caladea"/>
              <a:ea typeface="Caladea"/>
              <a:cs typeface="Caladea"/>
              <a:sym typeface="Caladea"/>
            </a:endParaRPr>
          </a:p>
          <a:p>
            <a:pPr indent="-361950" lvl="0" marL="457200" marR="5080" rtl="0" algn="l">
              <a:lnSpc>
                <a:spcPct val="100000"/>
              </a:lnSpc>
              <a:spcBef>
                <a:spcPts val="0"/>
              </a:spcBef>
              <a:spcAft>
                <a:spcPts val="0"/>
              </a:spcAft>
              <a:buClr>
                <a:srgbClr val="3F3A33"/>
              </a:buClr>
              <a:buSzPts val="2100"/>
              <a:buFont typeface="Caladea"/>
              <a:buChar char="-"/>
            </a:pPr>
            <a:r>
              <a:rPr b="0" i="0" lang="en-US" sz="2100" u="none" cap="none" strike="noStrike">
                <a:solidFill>
                  <a:srgbClr val="3F3A33"/>
                </a:solidFill>
                <a:latin typeface="Caladea"/>
                <a:ea typeface="Caladea"/>
                <a:cs typeface="Caladea"/>
                <a:sym typeface="Caladea"/>
              </a:rPr>
              <a:t>Oluştur</a:t>
            </a:r>
            <a:r>
              <a:rPr lang="en-US" sz="2100">
                <a:solidFill>
                  <a:srgbClr val="3F3A33"/>
                </a:solidFill>
                <a:latin typeface="Caladea"/>
                <a:ea typeface="Caladea"/>
                <a:cs typeface="Caladea"/>
                <a:sym typeface="Caladea"/>
              </a:rPr>
              <a:t>duğumuz</a:t>
            </a:r>
            <a:r>
              <a:rPr b="0" i="0" lang="en-US" sz="2100" u="none" cap="none" strike="noStrike">
                <a:solidFill>
                  <a:srgbClr val="3F3A33"/>
                </a:solidFill>
                <a:latin typeface="Caladea"/>
                <a:ea typeface="Caladea"/>
                <a:cs typeface="Caladea"/>
                <a:sym typeface="Caladea"/>
              </a:rPr>
              <a:t> model aynı zamanda FastAPI olarak hazırlan</a:t>
            </a:r>
            <a:r>
              <a:rPr lang="en-US" sz="2100">
                <a:solidFill>
                  <a:srgbClr val="3F3A33"/>
                </a:solidFill>
                <a:latin typeface="Caladea"/>
                <a:ea typeface="Caladea"/>
                <a:cs typeface="Caladea"/>
                <a:sym typeface="Caladea"/>
              </a:rPr>
              <a:t>mış</a:t>
            </a:r>
            <a:r>
              <a:rPr b="0" i="0" lang="en-US" sz="2100" u="none" cap="none" strike="noStrike">
                <a:solidFill>
                  <a:srgbClr val="3F3A33"/>
                </a:solidFill>
                <a:latin typeface="Caladea"/>
                <a:ea typeface="Caladea"/>
                <a:cs typeface="Caladea"/>
                <a:sym typeface="Caladea"/>
              </a:rPr>
              <a:t> ve uygulamaların back-end</a:t>
            </a:r>
            <a:r>
              <a:rPr lang="en-US" sz="2100">
                <a:solidFill>
                  <a:srgbClr val="3F3A33"/>
                </a:solidFill>
                <a:latin typeface="Caladea"/>
                <a:ea typeface="Caladea"/>
                <a:cs typeface="Caladea"/>
                <a:sym typeface="Caladea"/>
              </a:rPr>
              <a:t>’</a:t>
            </a:r>
            <a:r>
              <a:rPr b="0" i="0" lang="en-US" sz="2100" u="none" cap="none" strike="noStrike">
                <a:solidFill>
                  <a:srgbClr val="3F3A33"/>
                </a:solidFill>
                <a:latin typeface="Caladea"/>
                <a:ea typeface="Caladea"/>
                <a:cs typeface="Caladea"/>
                <a:sym typeface="Caladea"/>
              </a:rPr>
              <a:t>inde kullanıma hazır hale getirilmiştir.</a:t>
            </a:r>
            <a:endParaRPr b="0" i="0" sz="2100" u="none" cap="none" strike="noStrike">
              <a:solidFill>
                <a:srgbClr val="3F3A33"/>
              </a:solidFill>
              <a:latin typeface="Caladea"/>
              <a:ea typeface="Caladea"/>
              <a:cs typeface="Caladea"/>
              <a:sym typeface="Caladea"/>
            </a:endParaRPr>
          </a:p>
          <a:p>
            <a:pPr indent="0" lvl="0" marL="12700" marR="53339" rtl="0" algn="l">
              <a:lnSpc>
                <a:spcPct val="100000"/>
              </a:lnSpc>
              <a:spcBef>
                <a:spcPts val="1010"/>
              </a:spcBef>
              <a:spcAft>
                <a:spcPts val="0"/>
              </a:spcAft>
              <a:buClr>
                <a:srgbClr val="000000"/>
              </a:buClr>
              <a:buSzPts val="2100"/>
              <a:buFont typeface="Arial"/>
              <a:buNone/>
            </a:pPr>
            <a:r>
              <a:t/>
            </a:r>
            <a:endParaRPr b="0" i="0" sz="2100" u="none" cap="none" strike="noStrike">
              <a:solidFill>
                <a:srgbClr val="000000"/>
              </a:solidFill>
              <a:latin typeface="Caladea"/>
              <a:ea typeface="Caladea"/>
              <a:cs typeface="Caladea"/>
              <a:sym typeface="Caladea"/>
            </a:endParaRPr>
          </a:p>
        </p:txBody>
      </p:sp>
      <p:pic>
        <p:nvPicPr>
          <p:cNvPr id="182" name="Google Shape;182;g145eebbaee7_0_64"/>
          <p:cNvPicPr preferRelativeResize="0"/>
          <p:nvPr/>
        </p:nvPicPr>
        <p:blipFill rotWithShape="1">
          <a:blip r:embed="rId4">
            <a:alphaModFix/>
          </a:blip>
          <a:srcRect b="0" l="0" r="0" t="0"/>
          <a:stretch/>
        </p:blipFill>
        <p:spPr>
          <a:xfrm>
            <a:off x="152400" y="1691053"/>
            <a:ext cx="5539426" cy="2516482"/>
          </a:xfrm>
          <a:prstGeom prst="rect">
            <a:avLst/>
          </a:prstGeom>
          <a:noFill/>
          <a:ln>
            <a:noFill/>
          </a:ln>
        </p:spPr>
      </p:pic>
      <p:pic>
        <p:nvPicPr>
          <p:cNvPr id="183" name="Google Shape;183;g145eebbaee7_0_64"/>
          <p:cNvPicPr preferRelativeResize="0"/>
          <p:nvPr/>
        </p:nvPicPr>
        <p:blipFill rotWithShape="1">
          <a:blip r:embed="rId5">
            <a:alphaModFix/>
          </a:blip>
          <a:srcRect b="0" l="0" r="0" t="0"/>
          <a:stretch/>
        </p:blipFill>
        <p:spPr>
          <a:xfrm>
            <a:off x="1450500" y="4405435"/>
            <a:ext cx="2943225" cy="1552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14609e9431e_0_145"/>
          <p:cNvSpPr txBox="1"/>
          <p:nvPr>
            <p:ph type="title"/>
          </p:nvPr>
        </p:nvSpPr>
        <p:spPr>
          <a:xfrm>
            <a:off x="779476" y="910150"/>
            <a:ext cx="44415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Proje İş Akışı</a:t>
            </a:r>
            <a:endParaRPr/>
          </a:p>
        </p:txBody>
      </p:sp>
      <p:sp>
        <p:nvSpPr>
          <p:cNvPr id="189" name="Google Shape;189;g14609e9431e_0_145"/>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pic>
        <p:nvPicPr>
          <p:cNvPr id="190" name="Google Shape;190;g14609e9431e_0_145"/>
          <p:cNvPicPr preferRelativeResize="0"/>
          <p:nvPr/>
        </p:nvPicPr>
        <p:blipFill rotWithShape="1">
          <a:blip r:embed="rId3">
            <a:alphaModFix/>
          </a:blip>
          <a:srcRect b="0" l="0" r="0" t="0"/>
          <a:stretch/>
        </p:blipFill>
        <p:spPr>
          <a:xfrm>
            <a:off x="762000" y="1691050"/>
            <a:ext cx="10258850" cy="3699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146f5a249f2_0_28"/>
          <p:cNvSpPr txBox="1"/>
          <p:nvPr>
            <p:ph type="title"/>
          </p:nvPr>
        </p:nvSpPr>
        <p:spPr>
          <a:xfrm>
            <a:off x="779474" y="910150"/>
            <a:ext cx="75963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Proje Adımlarının Diyagramı</a:t>
            </a:r>
            <a:endParaRPr/>
          </a:p>
        </p:txBody>
      </p:sp>
      <p:sp>
        <p:nvSpPr>
          <p:cNvPr id="196" name="Google Shape;196;g146f5a249f2_0_2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pic>
        <p:nvPicPr>
          <p:cNvPr id="197" name="Google Shape;197;g146f5a249f2_0_28"/>
          <p:cNvPicPr preferRelativeResize="0"/>
          <p:nvPr/>
        </p:nvPicPr>
        <p:blipFill>
          <a:blip r:embed="rId3">
            <a:alphaModFix/>
          </a:blip>
          <a:stretch>
            <a:fillRect/>
          </a:stretch>
        </p:blipFill>
        <p:spPr>
          <a:xfrm>
            <a:off x="1110475" y="1713550"/>
            <a:ext cx="9991725" cy="4314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45eebbaee7_0_82"/>
          <p:cNvSpPr txBox="1"/>
          <p:nvPr>
            <p:ph type="title"/>
          </p:nvPr>
        </p:nvSpPr>
        <p:spPr>
          <a:xfrm>
            <a:off x="779475" y="910150"/>
            <a:ext cx="83076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Veri Seti Oluşturma 1 - Veri Kazıma</a:t>
            </a:r>
            <a:endParaRPr/>
          </a:p>
        </p:txBody>
      </p:sp>
      <p:sp>
        <p:nvSpPr>
          <p:cNvPr id="203" name="Google Shape;203;g145eebbaee7_0_82"/>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204" name="Google Shape;204;g145eebbaee7_0_82"/>
          <p:cNvSpPr txBox="1"/>
          <p:nvPr>
            <p:ph idx="1" type="body"/>
          </p:nvPr>
        </p:nvSpPr>
        <p:spPr>
          <a:xfrm>
            <a:off x="779476" y="1637725"/>
            <a:ext cx="10798800" cy="3844200"/>
          </a:xfrm>
          <a:prstGeom prst="rect">
            <a:avLst/>
          </a:prstGeom>
          <a:noFill/>
          <a:ln>
            <a:noFill/>
          </a:ln>
        </p:spPr>
        <p:txBody>
          <a:bodyPr anchorCtr="0" anchor="t" bIns="0" lIns="0" spcFirstLastPara="1" rIns="0" wrap="square" tIns="140950">
            <a:spAutoFit/>
          </a:bodyPr>
          <a:lstStyle/>
          <a:p>
            <a:pPr indent="0" lvl="0" marL="5157470" marR="5080" rtl="0" algn="l">
              <a:lnSpc>
                <a:spcPct val="100000"/>
              </a:lnSpc>
              <a:spcBef>
                <a:spcPts val="1010"/>
              </a:spcBef>
              <a:spcAft>
                <a:spcPts val="0"/>
              </a:spcAft>
              <a:buSzPts val="1400"/>
              <a:buNone/>
            </a:pPr>
            <a:r>
              <a:rPr lang="en-US"/>
              <a:t>Veri seti oluşturmak için öncelikle text verilerine ihtiyaç duyduk.</a:t>
            </a:r>
            <a:endParaRPr/>
          </a:p>
          <a:p>
            <a:pPr indent="0" lvl="0" marL="5157470" marR="5080" rtl="0" algn="l">
              <a:lnSpc>
                <a:spcPct val="100000"/>
              </a:lnSpc>
              <a:spcBef>
                <a:spcPts val="1010"/>
              </a:spcBef>
              <a:spcAft>
                <a:spcPts val="0"/>
              </a:spcAft>
              <a:buSzPts val="1400"/>
              <a:buNone/>
            </a:pPr>
            <a:r>
              <a:rPr lang="en-US"/>
              <a:t>1 - Literatürde yayınlanmış olan 2 sınıflı </a:t>
            </a:r>
            <a:r>
              <a:rPr lang="en-US" u="sng"/>
              <a:t>hazır sınıflandırıcılar</a:t>
            </a:r>
            <a:r>
              <a:rPr lang="en-US"/>
              <a:t>ı kullanabilirdik.</a:t>
            </a:r>
            <a:endParaRPr/>
          </a:p>
          <a:p>
            <a:pPr indent="0" lvl="0" marL="5157470" marR="5080" rtl="0" algn="l">
              <a:lnSpc>
                <a:spcPct val="100000"/>
              </a:lnSpc>
              <a:spcBef>
                <a:spcPts val="1010"/>
              </a:spcBef>
              <a:spcAft>
                <a:spcPts val="0"/>
              </a:spcAft>
              <a:buSzPts val="1400"/>
              <a:buNone/>
            </a:pPr>
            <a:r>
              <a:rPr lang="en-US"/>
              <a:t>2 - </a:t>
            </a:r>
            <a:r>
              <a:rPr lang="en-US" u="sng">
                <a:solidFill>
                  <a:schemeClr val="hlink"/>
                </a:solidFill>
                <a:hlinkClick r:id="rId3"/>
              </a:rPr>
              <a:t>ScrapedAPI</a:t>
            </a:r>
            <a:r>
              <a:rPr lang="en-US"/>
              <a:t> kullanarak 5000 ücretsiz veri çekebilirdik.</a:t>
            </a:r>
            <a:endParaRPr/>
          </a:p>
          <a:p>
            <a:pPr indent="0" lvl="0" marL="5157470" marR="5080" rtl="0" algn="l">
              <a:lnSpc>
                <a:spcPct val="100000"/>
              </a:lnSpc>
              <a:spcBef>
                <a:spcPts val="1010"/>
              </a:spcBef>
              <a:spcAft>
                <a:spcPts val="0"/>
              </a:spcAft>
              <a:buSzPts val="1400"/>
              <a:buNone/>
            </a:pPr>
            <a:r>
              <a:rPr lang="en-US"/>
              <a:t>3 - </a:t>
            </a:r>
            <a:r>
              <a:rPr lang="en-US" u="sng">
                <a:solidFill>
                  <a:schemeClr val="hlink"/>
                </a:solidFill>
                <a:hlinkClick r:id="rId4"/>
              </a:rPr>
              <a:t>Twitter API </a:t>
            </a:r>
            <a:r>
              <a:rPr lang="en-US"/>
              <a:t>token almak için haftalarca bekleyip sonra sadece API ın bize izin verdiği kadar veriyi ücretsiz çekebilirdik.</a:t>
            </a:r>
            <a:endParaRPr/>
          </a:p>
          <a:p>
            <a:pPr indent="0" lvl="0" marL="5157470" marR="5080" rtl="0" algn="l">
              <a:lnSpc>
                <a:spcPct val="100000"/>
              </a:lnSpc>
              <a:spcBef>
                <a:spcPts val="1010"/>
              </a:spcBef>
              <a:spcAft>
                <a:spcPts val="0"/>
              </a:spcAft>
              <a:buSzPts val="1400"/>
              <a:buNone/>
            </a:pPr>
            <a:r>
              <a:rPr lang="en-US"/>
              <a:t>4 - Kendi aracımızı yazarak özgürce veri çekebilirdik. </a:t>
            </a:r>
            <a:endParaRPr/>
          </a:p>
          <a:p>
            <a:pPr indent="0" lvl="0" marL="5157470" marR="5080" rtl="0" algn="l">
              <a:lnSpc>
                <a:spcPct val="100000"/>
              </a:lnSpc>
              <a:spcBef>
                <a:spcPts val="1010"/>
              </a:spcBef>
              <a:spcAft>
                <a:spcPts val="0"/>
              </a:spcAft>
              <a:buSzPts val="1400"/>
              <a:buNone/>
            </a:pPr>
            <a:r>
              <a:rPr b="1" lang="en-US"/>
              <a:t>KENDİ ARACIMIZI YAZMAYI TERCİH ETTİK. </a:t>
            </a:r>
            <a:r>
              <a:rPr lang="en-US" sz="3700">
                <a:solidFill>
                  <a:srgbClr val="333333"/>
                </a:solidFill>
                <a:highlight>
                  <a:schemeClr val="lt1"/>
                </a:highlight>
                <a:latin typeface="Arial"/>
                <a:ea typeface="Arial"/>
                <a:cs typeface="Arial"/>
                <a:sym typeface="Arial"/>
              </a:rPr>
              <a:t>😊</a:t>
            </a:r>
            <a:endParaRPr b="1"/>
          </a:p>
          <a:p>
            <a:pPr indent="0" lvl="0" marL="0" marR="5080" rtl="0" algn="l">
              <a:lnSpc>
                <a:spcPct val="100000"/>
              </a:lnSpc>
              <a:spcBef>
                <a:spcPts val="1010"/>
              </a:spcBef>
              <a:spcAft>
                <a:spcPts val="0"/>
              </a:spcAft>
              <a:buSzPts val="1400"/>
              <a:buNone/>
            </a:pPr>
            <a:r>
              <a:t/>
            </a:r>
            <a:endParaRPr/>
          </a:p>
        </p:txBody>
      </p:sp>
      <p:pic>
        <p:nvPicPr>
          <p:cNvPr id="205" name="Google Shape;205;g145eebbaee7_0_82"/>
          <p:cNvPicPr preferRelativeResize="0"/>
          <p:nvPr/>
        </p:nvPicPr>
        <p:blipFill rotWithShape="1">
          <a:blip r:embed="rId5">
            <a:alphaModFix/>
          </a:blip>
          <a:srcRect b="0" l="0" r="0" t="0"/>
          <a:stretch/>
        </p:blipFill>
        <p:spPr>
          <a:xfrm>
            <a:off x="872025" y="1690900"/>
            <a:ext cx="4105800" cy="4105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45eebbaee7_0_100"/>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211" name="Google Shape;211;g145eebbaee7_0_100"/>
          <p:cNvSpPr txBox="1"/>
          <p:nvPr/>
        </p:nvSpPr>
        <p:spPr>
          <a:xfrm>
            <a:off x="4896575" y="5432175"/>
            <a:ext cx="1808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adea"/>
                <a:ea typeface="Caladea"/>
                <a:cs typeface="Caladea"/>
                <a:sym typeface="Caladea"/>
              </a:rPr>
              <a:t>Veri Kazıma Süreci</a:t>
            </a:r>
            <a:endParaRPr b="0" i="0" sz="1400" u="none" cap="none" strike="noStrike">
              <a:solidFill>
                <a:srgbClr val="000000"/>
              </a:solidFill>
              <a:latin typeface="Caladea"/>
              <a:ea typeface="Caladea"/>
              <a:cs typeface="Caladea"/>
              <a:sym typeface="Caladea"/>
            </a:endParaRPr>
          </a:p>
        </p:txBody>
      </p:sp>
      <p:pic>
        <p:nvPicPr>
          <p:cNvPr descr="keywordlist.txt ye yazılan belirli konular hakkında Twitterdan atılan son Tweetleri çekmek için kullanılan bir veri kazıma aracıdır.&#10;Selenium ile yazılmıştır." id="212" name="Google Shape;212;g145eebbaee7_0_100" title="Veri Kazıma Aracı">
            <a:hlinkClick r:id="rId3"/>
          </p:cNvPr>
          <p:cNvPicPr preferRelativeResize="0"/>
          <p:nvPr/>
        </p:nvPicPr>
        <p:blipFill rotWithShape="1">
          <a:blip r:embed="rId4">
            <a:alphaModFix/>
          </a:blip>
          <a:srcRect b="0" l="0" r="0" t="0"/>
          <a:stretch/>
        </p:blipFill>
        <p:spPr>
          <a:xfrm>
            <a:off x="3282100" y="1214775"/>
            <a:ext cx="5484226" cy="411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 name="Shape 58"/>
        <p:cNvGrpSpPr/>
        <p:nvPr/>
      </p:nvGrpSpPr>
      <p:grpSpPr>
        <a:xfrm>
          <a:off x="0" y="0"/>
          <a:ext cx="0" cy="0"/>
          <a:chOff x="0" y="0"/>
          <a:chExt cx="0" cy="0"/>
        </a:xfrm>
      </p:grpSpPr>
      <p:sp>
        <p:nvSpPr>
          <p:cNvPr id="59" name="Google Shape;59;p2"/>
          <p:cNvSpPr txBox="1"/>
          <p:nvPr>
            <p:ph type="title"/>
          </p:nvPr>
        </p:nvSpPr>
        <p:spPr>
          <a:xfrm>
            <a:off x="779473" y="910156"/>
            <a:ext cx="3359785"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ŞEYMA SARIGİL</a:t>
            </a:r>
            <a:endParaRPr/>
          </a:p>
        </p:txBody>
      </p:sp>
      <p:sp>
        <p:nvSpPr>
          <p:cNvPr id="60" name="Google Shape;60;p2"/>
          <p:cNvSpPr/>
          <p:nvPr/>
        </p:nvSpPr>
        <p:spPr>
          <a:xfrm>
            <a:off x="800860" y="724661"/>
            <a:ext cx="10591800" cy="0"/>
          </a:xfrm>
          <a:custGeom>
            <a:rect b="b" l="l" r="r" t="t"/>
            <a:pathLst>
              <a:path extrusionOk="0" h="120000" w="10591800">
                <a:moveTo>
                  <a:pt x="0" y="0"/>
                </a:moveTo>
                <a:lnTo>
                  <a:pt x="10591766" y="0"/>
                </a:lnTo>
              </a:path>
            </a:pathLst>
          </a:custGeom>
          <a:noFill/>
          <a:ln cap="flat" cmpd="sng" w="444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nvGrpSpPr>
          <p:cNvPr id="61" name="Google Shape;61;p2"/>
          <p:cNvGrpSpPr/>
          <p:nvPr/>
        </p:nvGrpSpPr>
        <p:grpSpPr>
          <a:xfrm>
            <a:off x="1120137" y="1732796"/>
            <a:ext cx="2746229" cy="3305543"/>
            <a:chOff x="1120137" y="1732796"/>
            <a:chExt cx="2746229" cy="3305543"/>
          </a:xfrm>
        </p:grpSpPr>
        <p:sp>
          <p:nvSpPr>
            <p:cNvPr id="62" name="Google Shape;62;p2"/>
            <p:cNvSpPr/>
            <p:nvPr/>
          </p:nvSpPr>
          <p:spPr>
            <a:xfrm>
              <a:off x="1136900" y="1732796"/>
              <a:ext cx="2729466" cy="33055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3" name="Google Shape;63;p2"/>
            <p:cNvSpPr/>
            <p:nvPr/>
          </p:nvSpPr>
          <p:spPr>
            <a:xfrm>
              <a:off x="1120137" y="1773931"/>
              <a:ext cx="2743194" cy="274470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sp>
        <p:nvSpPr>
          <p:cNvPr id="64" name="Google Shape;64;p2"/>
          <p:cNvSpPr txBox="1"/>
          <p:nvPr/>
        </p:nvSpPr>
        <p:spPr>
          <a:xfrm>
            <a:off x="4876913" y="1749932"/>
            <a:ext cx="6186170" cy="1793239"/>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300"/>
              <a:buFont typeface="Arial"/>
              <a:buNone/>
            </a:pPr>
            <a:r>
              <a:rPr b="0" i="0" lang="en-US" sz="1300" u="none" cap="none" strike="noStrike">
                <a:solidFill>
                  <a:srgbClr val="3F3A33"/>
                </a:solidFill>
                <a:latin typeface="Caladea"/>
                <a:ea typeface="Caladea"/>
                <a:cs typeface="Caladea"/>
                <a:sym typeface="Caladea"/>
              </a:rPr>
              <a:t>Getir Perakende Lojistik A.</a:t>
            </a:r>
            <a:r>
              <a:rPr b="0" i="0" lang="en-US" sz="1300" u="none" cap="none" strike="noStrike">
                <a:solidFill>
                  <a:srgbClr val="3F3A33"/>
                </a:solidFill>
                <a:latin typeface="Times New Roman"/>
                <a:ea typeface="Times New Roman"/>
                <a:cs typeface="Times New Roman"/>
                <a:sym typeface="Times New Roman"/>
              </a:rPr>
              <a:t>Ş </a:t>
            </a:r>
            <a:r>
              <a:rPr b="0" i="0" lang="en-US" sz="1300" u="none" cap="none" strike="noStrike">
                <a:solidFill>
                  <a:srgbClr val="3F3A33"/>
                </a:solidFill>
                <a:latin typeface="Caladea"/>
                <a:ea typeface="Caladea"/>
                <a:cs typeface="Caladea"/>
                <a:sym typeface="Caladea"/>
              </a:rPr>
              <a:t>de GIS departmanında uzman yazılım geli</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tirici olan </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eyma  SARIG</a:t>
            </a:r>
            <a:r>
              <a:rPr b="0" i="0" lang="en-US" sz="1300" u="none" cap="none" strike="noStrike">
                <a:solidFill>
                  <a:srgbClr val="3F3A33"/>
                </a:solidFill>
                <a:latin typeface="Times New Roman"/>
                <a:ea typeface="Times New Roman"/>
                <a:cs typeface="Times New Roman"/>
                <a:sym typeface="Times New Roman"/>
              </a:rPr>
              <a:t>İ</a:t>
            </a:r>
            <a:r>
              <a:rPr b="0" i="0" lang="en-US" sz="1300" u="none" cap="none" strike="noStrike">
                <a:solidFill>
                  <a:srgbClr val="3F3A33"/>
                </a:solidFill>
                <a:latin typeface="Caladea"/>
                <a:ea typeface="Caladea"/>
                <a:cs typeface="Caladea"/>
                <a:sym typeface="Caladea"/>
              </a:rPr>
              <a:t>L,</a:t>
            </a:r>
            <a:endParaRPr b="0" i="0" sz="1300" u="none" cap="none" strike="noStrike">
              <a:solidFill>
                <a:srgbClr val="000000"/>
              </a:solidFill>
              <a:latin typeface="Caladea"/>
              <a:ea typeface="Caladea"/>
              <a:cs typeface="Caladea"/>
              <a:sym typeface="Caladea"/>
            </a:endParaRPr>
          </a:p>
          <a:p>
            <a:pPr indent="0" lvl="0" marL="12700" marR="0" rtl="0" algn="l">
              <a:lnSpc>
                <a:spcPct val="100000"/>
              </a:lnSpc>
              <a:spcBef>
                <a:spcPts val="990"/>
              </a:spcBef>
              <a:spcAft>
                <a:spcPts val="0"/>
              </a:spcAft>
              <a:buClr>
                <a:srgbClr val="000000"/>
              </a:buClr>
              <a:buSzPts val="1300"/>
              <a:buFont typeface="Arial"/>
              <a:buNone/>
            </a:pPr>
            <a:r>
              <a:rPr b="0" i="0" lang="en-US" sz="1300" u="none" cap="none" strike="noStrike">
                <a:solidFill>
                  <a:srgbClr val="3F3A33"/>
                </a:solidFill>
                <a:latin typeface="Caladea"/>
                <a:ea typeface="Caladea"/>
                <a:cs typeface="Caladea"/>
                <a:sym typeface="Caladea"/>
              </a:rPr>
              <a:t>2019 yılında Selçuk Üniversitesi Bilgisayar Mühendisli</a:t>
            </a:r>
            <a:r>
              <a:rPr b="0" i="0" lang="en-US" sz="1300" u="none" cap="none" strike="noStrike">
                <a:solidFill>
                  <a:srgbClr val="3F3A33"/>
                </a:solidFill>
                <a:latin typeface="Times New Roman"/>
                <a:ea typeface="Times New Roman"/>
                <a:cs typeface="Times New Roman"/>
                <a:sym typeface="Times New Roman"/>
              </a:rPr>
              <a:t>ğ</a:t>
            </a:r>
            <a:r>
              <a:rPr b="0" i="0" lang="en-US" sz="1300" u="none" cap="none" strike="noStrike">
                <a:solidFill>
                  <a:srgbClr val="3F3A33"/>
                </a:solidFill>
                <a:latin typeface="Caladea"/>
                <a:ea typeface="Caladea"/>
                <a:cs typeface="Caladea"/>
                <a:sym typeface="Caladea"/>
              </a:rPr>
              <a:t>i Bölümünden mezun olmu</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tur.</a:t>
            </a:r>
            <a:endParaRPr b="0" i="0" sz="1300" u="none" cap="none" strike="noStrike">
              <a:solidFill>
                <a:srgbClr val="000000"/>
              </a:solidFill>
              <a:latin typeface="Caladea"/>
              <a:ea typeface="Caladea"/>
              <a:cs typeface="Caladea"/>
              <a:sym typeface="Caladea"/>
            </a:endParaRPr>
          </a:p>
          <a:p>
            <a:pPr indent="0" lvl="0" marL="12700" marR="73660" rtl="0" algn="l">
              <a:lnSpc>
                <a:spcPct val="100000"/>
              </a:lnSpc>
              <a:spcBef>
                <a:spcPts val="1010"/>
              </a:spcBef>
              <a:spcAft>
                <a:spcPts val="0"/>
              </a:spcAft>
              <a:buClr>
                <a:srgbClr val="000000"/>
              </a:buClr>
              <a:buSzPts val="1300"/>
              <a:buFont typeface="Arial"/>
              <a:buNone/>
            </a:pPr>
            <a:r>
              <a:rPr b="0" i="0" lang="en-US" sz="1300" u="none" cap="none" strike="noStrike">
                <a:solidFill>
                  <a:srgbClr val="3F3A33"/>
                </a:solidFill>
                <a:latin typeface="Caladea"/>
                <a:ea typeface="Caladea"/>
                <a:cs typeface="Caladea"/>
                <a:sym typeface="Caladea"/>
              </a:rPr>
              <a:t>Aynı sene Selçuk Üniversitesi Bilgisayar Mühendisli</a:t>
            </a:r>
            <a:r>
              <a:rPr b="0" i="0" lang="en-US" sz="1300" u="none" cap="none" strike="noStrike">
                <a:solidFill>
                  <a:srgbClr val="3F3A33"/>
                </a:solidFill>
                <a:latin typeface="Times New Roman"/>
                <a:ea typeface="Times New Roman"/>
                <a:cs typeface="Times New Roman"/>
                <a:sym typeface="Times New Roman"/>
              </a:rPr>
              <a:t>ğ</a:t>
            </a:r>
            <a:r>
              <a:rPr b="0" i="0" lang="en-US" sz="1300" u="none" cap="none" strike="noStrike">
                <a:solidFill>
                  <a:srgbClr val="3F3A33"/>
                </a:solidFill>
                <a:latin typeface="Caladea"/>
                <a:ea typeface="Caladea"/>
                <a:cs typeface="Caladea"/>
                <a:sym typeface="Caladea"/>
              </a:rPr>
              <a:t>i ABD programında yüksek lisansa  ba</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lamı</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tır.</a:t>
            </a:r>
            <a:endParaRPr b="0" i="0" sz="1300" u="none" cap="none" strike="noStrike">
              <a:solidFill>
                <a:srgbClr val="000000"/>
              </a:solidFill>
              <a:latin typeface="Caladea"/>
              <a:ea typeface="Caladea"/>
              <a:cs typeface="Caladea"/>
              <a:sym typeface="Caladea"/>
            </a:endParaRPr>
          </a:p>
          <a:p>
            <a:pPr indent="0" lvl="0" marL="12700" marR="354330" rtl="0" algn="l">
              <a:lnSpc>
                <a:spcPct val="100000"/>
              </a:lnSpc>
              <a:spcBef>
                <a:spcPts val="994"/>
              </a:spcBef>
              <a:spcAft>
                <a:spcPts val="0"/>
              </a:spcAft>
              <a:buClr>
                <a:srgbClr val="000000"/>
              </a:buClr>
              <a:buSzPts val="1300"/>
              <a:buFont typeface="Arial"/>
              <a:buNone/>
            </a:pPr>
            <a:r>
              <a:rPr b="0" i="0" lang="en-US" sz="1300" u="none" cap="none" strike="noStrike">
                <a:solidFill>
                  <a:srgbClr val="3F3A33"/>
                </a:solidFill>
                <a:latin typeface="Caladea"/>
                <a:ea typeface="Caladea"/>
                <a:cs typeface="Caladea"/>
                <a:sym typeface="Caladea"/>
              </a:rPr>
              <a:t>Yüksek Lisans tezini </a:t>
            </a:r>
            <a:r>
              <a:rPr b="0" i="1" lang="en-US" sz="1300" u="none" cap="none" strike="noStrike">
                <a:solidFill>
                  <a:srgbClr val="3F3A33"/>
                </a:solidFill>
                <a:latin typeface="Caladea"/>
                <a:ea typeface="Caladea"/>
                <a:cs typeface="Caladea"/>
                <a:sym typeface="Caladea"/>
              </a:rPr>
              <a:t>Do</a:t>
            </a:r>
            <a:r>
              <a:rPr b="0" i="1" lang="en-US" sz="1300" u="none" cap="none" strike="noStrike">
                <a:solidFill>
                  <a:srgbClr val="3F3A33"/>
                </a:solidFill>
                <a:latin typeface="Times New Roman"/>
                <a:ea typeface="Times New Roman"/>
                <a:cs typeface="Times New Roman"/>
                <a:sym typeface="Times New Roman"/>
              </a:rPr>
              <a:t>ğ</a:t>
            </a:r>
            <a:r>
              <a:rPr b="0" i="1" lang="en-US" sz="1300" u="none" cap="none" strike="noStrike">
                <a:solidFill>
                  <a:srgbClr val="3F3A33"/>
                </a:solidFill>
                <a:latin typeface="Caladea"/>
                <a:ea typeface="Caladea"/>
                <a:cs typeface="Caladea"/>
                <a:sym typeface="Caladea"/>
              </a:rPr>
              <a:t>al Dil </a:t>
            </a:r>
            <a:r>
              <a:rPr b="0" i="1" lang="en-US" sz="1300" u="none" cap="none" strike="noStrike">
                <a:solidFill>
                  <a:srgbClr val="3F3A33"/>
                </a:solidFill>
                <a:latin typeface="Times New Roman"/>
                <a:ea typeface="Times New Roman"/>
                <a:cs typeface="Times New Roman"/>
                <a:sym typeface="Times New Roman"/>
              </a:rPr>
              <a:t>İş</a:t>
            </a:r>
            <a:r>
              <a:rPr b="0" i="1" lang="en-US" sz="1300" u="none" cap="none" strike="noStrike">
                <a:solidFill>
                  <a:srgbClr val="3F3A33"/>
                </a:solidFill>
                <a:latin typeface="Caladea"/>
                <a:ea typeface="Caladea"/>
                <a:cs typeface="Caladea"/>
                <a:sym typeface="Caladea"/>
              </a:rPr>
              <a:t>leme ile </a:t>
            </a:r>
            <a:r>
              <a:rPr b="0" i="1" lang="en-US" sz="1300" u="none" cap="none" strike="noStrike">
                <a:solidFill>
                  <a:srgbClr val="3F3A33"/>
                </a:solidFill>
                <a:latin typeface="Times New Roman"/>
                <a:ea typeface="Times New Roman"/>
                <a:cs typeface="Times New Roman"/>
                <a:sym typeface="Times New Roman"/>
              </a:rPr>
              <a:t>İ</a:t>
            </a:r>
            <a:r>
              <a:rPr b="0" i="1" lang="en-US" sz="1300" u="none" cap="none" strike="noStrike">
                <a:solidFill>
                  <a:srgbClr val="3F3A33"/>
                </a:solidFill>
                <a:latin typeface="Caladea"/>
                <a:ea typeface="Caladea"/>
                <a:cs typeface="Caladea"/>
                <a:sym typeface="Caladea"/>
              </a:rPr>
              <a:t>lan Metinlerinde Duygu Analizi </a:t>
            </a:r>
            <a:r>
              <a:rPr b="0" i="0" lang="en-US" sz="1300" u="none" cap="none" strike="noStrike">
                <a:solidFill>
                  <a:srgbClr val="3F3A33"/>
                </a:solidFill>
                <a:latin typeface="Caladea"/>
                <a:ea typeface="Caladea"/>
                <a:cs typeface="Caladea"/>
                <a:sym typeface="Caladea"/>
              </a:rPr>
              <a:t>konusunda  yapmaktadır.</a:t>
            </a:r>
            <a:endParaRPr b="0" i="0" sz="1300" u="none" cap="none" strike="noStrike">
              <a:solidFill>
                <a:srgbClr val="000000"/>
              </a:solidFill>
              <a:latin typeface="Caladea"/>
              <a:ea typeface="Caladea"/>
              <a:cs typeface="Caladea"/>
              <a:sym typeface="Caladea"/>
            </a:endParaRPr>
          </a:p>
        </p:txBody>
      </p:sp>
      <p:sp>
        <p:nvSpPr>
          <p:cNvPr id="65" name="Google Shape;65;p2"/>
          <p:cNvSpPr txBox="1"/>
          <p:nvPr/>
        </p:nvSpPr>
        <p:spPr>
          <a:xfrm>
            <a:off x="4876913" y="3644518"/>
            <a:ext cx="6421120" cy="186499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300"/>
              <a:buFont typeface="Arial"/>
              <a:buNone/>
            </a:pPr>
            <a:r>
              <a:rPr b="0" i="0" lang="en-US" sz="1300" u="none" cap="none" strike="noStrike">
                <a:solidFill>
                  <a:srgbClr val="3F3A33"/>
                </a:solidFill>
                <a:latin typeface="Caladea"/>
                <a:ea typeface="Caladea"/>
                <a:cs typeface="Caladea"/>
                <a:sym typeface="Caladea"/>
              </a:rPr>
              <a:t>2020 Teknofest’ te Roket ve Tarım Teknolojileri kategorisinde takımları ile finalist olmayı  ba</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aran </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eyma 2020 yılında Karma</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ık Sistemler ve Veri Bilimi(KAVE) Toplulu</a:t>
            </a:r>
            <a:r>
              <a:rPr b="0" i="0" lang="en-US" sz="1300" u="none" cap="none" strike="noStrike">
                <a:solidFill>
                  <a:srgbClr val="3F3A33"/>
                </a:solidFill>
                <a:latin typeface="Times New Roman"/>
                <a:ea typeface="Times New Roman"/>
                <a:cs typeface="Times New Roman"/>
                <a:sym typeface="Times New Roman"/>
              </a:rPr>
              <a:t>ğ</a:t>
            </a:r>
            <a:r>
              <a:rPr b="0" i="0" lang="en-US" sz="1300" u="none" cap="none" strike="noStrike">
                <a:solidFill>
                  <a:srgbClr val="3F3A33"/>
                </a:solidFill>
                <a:latin typeface="Caladea"/>
                <a:ea typeface="Caladea"/>
                <a:cs typeface="Caladea"/>
                <a:sym typeface="Caladea"/>
              </a:rPr>
              <a:t>u tarafından  yapılan 2 datathonda 1. lik ve 4. lük dereceleri almı</a:t>
            </a:r>
            <a:r>
              <a:rPr b="0" i="0" lang="en-US" sz="1300" u="none" cap="none" strike="noStrike">
                <a:solidFill>
                  <a:srgbClr val="3F3A33"/>
                </a:solidFill>
                <a:latin typeface="Times New Roman"/>
                <a:ea typeface="Times New Roman"/>
                <a:cs typeface="Times New Roman"/>
                <a:sym typeface="Times New Roman"/>
              </a:rPr>
              <a:t>ş </a:t>
            </a:r>
            <a:r>
              <a:rPr b="0" i="0" lang="en-US" sz="1300" u="none" cap="none" strike="noStrike">
                <a:solidFill>
                  <a:srgbClr val="3F3A33"/>
                </a:solidFill>
                <a:latin typeface="Caladea"/>
                <a:ea typeface="Caladea"/>
                <a:cs typeface="Caladea"/>
                <a:sym typeface="Caladea"/>
              </a:rPr>
              <a:t>bu sayede Sarıyer Akademi Veri Bilimi  ö</a:t>
            </a:r>
            <a:r>
              <a:rPr b="0" i="0" lang="en-US" sz="1300" u="none" cap="none" strike="noStrike">
                <a:solidFill>
                  <a:srgbClr val="3F3A33"/>
                </a:solidFill>
                <a:latin typeface="Times New Roman"/>
                <a:ea typeface="Times New Roman"/>
                <a:cs typeface="Times New Roman"/>
                <a:sym typeface="Times New Roman"/>
              </a:rPr>
              <a:t>ğ</a:t>
            </a:r>
            <a:r>
              <a:rPr b="0" i="0" lang="en-US" sz="1300" u="none" cap="none" strike="noStrike">
                <a:solidFill>
                  <a:srgbClr val="3F3A33"/>
                </a:solidFill>
                <a:latin typeface="Caladea"/>
                <a:ea typeface="Caladea"/>
                <a:cs typeface="Caladea"/>
                <a:sym typeface="Caladea"/>
              </a:rPr>
              <a:t>rencisi olmaya hak kazanmı</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tır.</a:t>
            </a:r>
            <a:endParaRPr b="0" i="0" sz="1300" u="none" cap="none" strike="noStrike">
              <a:solidFill>
                <a:srgbClr val="000000"/>
              </a:solidFill>
              <a:latin typeface="Caladea"/>
              <a:ea typeface="Caladea"/>
              <a:cs typeface="Caladea"/>
              <a:sym typeface="Caladea"/>
            </a:endParaRPr>
          </a:p>
          <a:p>
            <a:pPr indent="0" lvl="0" marL="12700" marR="890905" rtl="0" algn="l">
              <a:lnSpc>
                <a:spcPct val="100000"/>
              </a:lnSpc>
              <a:spcBef>
                <a:spcPts val="1010"/>
              </a:spcBef>
              <a:spcAft>
                <a:spcPts val="0"/>
              </a:spcAft>
              <a:buClr>
                <a:srgbClr val="000000"/>
              </a:buClr>
              <a:buSzPts val="1300"/>
              <a:buFont typeface="Arial"/>
              <a:buNone/>
            </a:pPr>
            <a:r>
              <a:rPr b="0" i="0" lang="en-US" sz="1300" u="none" cap="none" strike="noStrike">
                <a:solidFill>
                  <a:srgbClr val="3F3A33"/>
                </a:solidFill>
                <a:latin typeface="Caladea"/>
                <a:ea typeface="Caladea"/>
                <a:cs typeface="Caladea"/>
                <a:sym typeface="Caladea"/>
              </a:rPr>
              <a:t>Ülkemizi temsilen 2018 yılında hackernest tarafından 62 ülke arasında yapılan  Fishackathon maratonunda 3 ki</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ilik takımı ile 2. olmayı ba</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armı</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tır.</a:t>
            </a:r>
            <a:endParaRPr b="0" i="0" sz="1300" u="none" cap="none" strike="noStrike">
              <a:solidFill>
                <a:srgbClr val="000000"/>
              </a:solidFill>
              <a:latin typeface="Caladea"/>
              <a:ea typeface="Caladea"/>
              <a:cs typeface="Caladea"/>
              <a:sym typeface="Caladea"/>
            </a:endParaRPr>
          </a:p>
          <a:p>
            <a:pPr indent="0" lvl="0" marL="12700" marR="1012825" rtl="0" algn="l">
              <a:lnSpc>
                <a:spcPct val="100000"/>
              </a:lnSpc>
              <a:spcBef>
                <a:spcPts val="990"/>
              </a:spcBef>
              <a:spcAft>
                <a:spcPts val="0"/>
              </a:spcAft>
              <a:buClr>
                <a:srgbClr val="000000"/>
              </a:buClr>
              <a:buSzPts val="1300"/>
              <a:buFont typeface="Arial"/>
              <a:buNone/>
            </a:pPr>
            <a:r>
              <a:rPr b="0" i="0" lang="en-US" sz="1300" u="none" cap="none" strike="noStrike">
                <a:solidFill>
                  <a:srgbClr val="3F3A33"/>
                </a:solidFill>
                <a:latin typeface="Caladea"/>
                <a:ea typeface="Caladea"/>
                <a:cs typeface="Caladea"/>
                <a:sym typeface="Caladea"/>
              </a:rPr>
              <a:t>Hedefi genç ya</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ta kendini alanının en iyileri arasında görebilmek olan </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eyma  çalı</a:t>
            </a:r>
            <a:r>
              <a:rPr b="0" i="0" lang="en-US" sz="1300" u="none" cap="none" strike="noStrike">
                <a:solidFill>
                  <a:srgbClr val="3F3A33"/>
                </a:solidFill>
                <a:latin typeface="Times New Roman"/>
                <a:ea typeface="Times New Roman"/>
                <a:cs typeface="Times New Roman"/>
                <a:sym typeface="Times New Roman"/>
              </a:rPr>
              <a:t>ş</a:t>
            </a:r>
            <a:r>
              <a:rPr b="0" i="0" lang="en-US" sz="1300" u="none" cap="none" strike="noStrike">
                <a:solidFill>
                  <a:srgbClr val="3F3A33"/>
                </a:solidFill>
                <a:latin typeface="Caladea"/>
                <a:ea typeface="Caladea"/>
                <a:cs typeface="Caladea"/>
                <a:sym typeface="Caladea"/>
              </a:rPr>
              <a:t>malarına veri bilimi özelinde devam etmektedir.</a:t>
            </a:r>
            <a:endParaRPr b="0" i="0" sz="1300" u="none" cap="none" strike="noStrike">
              <a:solidFill>
                <a:srgbClr val="000000"/>
              </a:solidFill>
              <a:latin typeface="Caladea"/>
              <a:ea typeface="Caladea"/>
              <a:cs typeface="Caladea"/>
              <a:sym typeface="Caladea"/>
            </a:endParaRPr>
          </a:p>
        </p:txBody>
      </p:sp>
      <p:sp>
        <p:nvSpPr>
          <p:cNvPr id="66" name="Google Shape;66;p2"/>
          <p:cNvSpPr/>
          <p:nvPr/>
        </p:nvSpPr>
        <p:spPr>
          <a:xfrm>
            <a:off x="800098" y="6143237"/>
            <a:ext cx="10591800" cy="0"/>
          </a:xfrm>
          <a:custGeom>
            <a:rect b="b" l="l" r="r" t="t"/>
            <a:pathLst>
              <a:path extrusionOk="0" h="120000" w="10591800">
                <a:moveTo>
                  <a:pt x="0" y="0"/>
                </a:moveTo>
                <a:lnTo>
                  <a:pt x="10591778" y="0"/>
                </a:lnTo>
              </a:path>
            </a:pathLst>
          </a:custGeom>
          <a:noFill/>
          <a:ln cap="flat" cmpd="sng" w="12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67" name="Google Shape;67;p2"/>
          <p:cNvSpPr txBox="1"/>
          <p:nvPr/>
        </p:nvSpPr>
        <p:spPr>
          <a:xfrm>
            <a:off x="1538732" y="5118376"/>
            <a:ext cx="1301700" cy="382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200"/>
              <a:buFont typeface="Arial"/>
              <a:buNone/>
            </a:pPr>
            <a:r>
              <a:rPr b="1" i="0" lang="en-US" sz="1200" u="none" cap="none" strike="noStrike">
                <a:solidFill>
                  <a:srgbClr val="3F3A33"/>
                </a:solidFill>
                <a:latin typeface="Trebuchet MS"/>
                <a:ea typeface="Trebuchet MS"/>
                <a:cs typeface="Trebuchet MS"/>
                <a:sym typeface="Trebuchet MS"/>
              </a:rPr>
              <a:t>KAPTAN – YAZILIM  GELİŞTİRİCİ</a:t>
            </a:r>
            <a:endParaRPr b="0" i="0" sz="1200" u="none" cap="none" strike="noStrike">
              <a:solidFill>
                <a:srgbClr val="000000"/>
              </a:solidFill>
              <a:latin typeface="Trebuchet MS"/>
              <a:ea typeface="Trebuchet MS"/>
              <a:cs typeface="Trebuchet MS"/>
              <a:sym typeface="Trebuchet MS"/>
            </a:endParaRPr>
          </a:p>
        </p:txBody>
      </p:sp>
      <p:sp>
        <p:nvSpPr>
          <p:cNvPr id="68" name="Google Shape;68;p2"/>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69" name="Google Shape;69;p2"/>
          <p:cNvSpPr txBox="1"/>
          <p:nvPr/>
        </p:nvSpPr>
        <p:spPr>
          <a:xfrm>
            <a:off x="861763" y="5661550"/>
            <a:ext cx="3359700" cy="4746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000"/>
              <a:buFont typeface="Arial"/>
              <a:buNone/>
            </a:pPr>
            <a:r>
              <a:rPr b="1" lang="en-US" sz="1000">
                <a:solidFill>
                  <a:srgbClr val="3F3A33"/>
                </a:solidFill>
                <a:latin typeface="Trebuchet MS"/>
                <a:ea typeface="Trebuchet MS"/>
                <a:cs typeface="Trebuchet MS"/>
                <a:sym typeface="Trebuchet MS"/>
              </a:rPr>
              <a:t>G</a:t>
            </a:r>
            <a:r>
              <a:rPr b="1" i="0" lang="en-US" sz="1000" u="none" cap="none" strike="noStrike">
                <a:solidFill>
                  <a:srgbClr val="3F3A33"/>
                </a:solidFill>
                <a:latin typeface="Trebuchet MS"/>
                <a:ea typeface="Trebuchet MS"/>
                <a:cs typeface="Trebuchet MS"/>
                <a:sym typeface="Trebuchet MS"/>
              </a:rPr>
              <a:t>örev dağ</a:t>
            </a:r>
            <a:r>
              <a:rPr b="1" lang="en-US" sz="1000">
                <a:solidFill>
                  <a:srgbClr val="3F3A33"/>
                </a:solidFill>
                <a:latin typeface="Trebuchet MS"/>
                <a:ea typeface="Trebuchet MS"/>
                <a:cs typeface="Trebuchet MS"/>
                <a:sym typeface="Trebuchet MS"/>
              </a:rPr>
              <a:t>ılımının yapılması, adımların planlanması </a:t>
            </a:r>
            <a:r>
              <a:rPr b="1" i="0" lang="en-US" sz="1000" u="none" cap="none" strike="noStrike">
                <a:solidFill>
                  <a:srgbClr val="3F3A33"/>
                </a:solidFill>
                <a:latin typeface="Trebuchet MS"/>
                <a:ea typeface="Trebuchet MS"/>
                <a:cs typeface="Trebuchet MS"/>
                <a:sym typeface="Trebuchet MS"/>
              </a:rPr>
              <a:t> projedeki araçların ve modellerin geliştirmelerinde görev almıştır.</a:t>
            </a:r>
            <a:endParaRPr b="0" i="0" sz="10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45eebbaee7_0_108"/>
          <p:cNvSpPr txBox="1"/>
          <p:nvPr>
            <p:ph type="title"/>
          </p:nvPr>
        </p:nvSpPr>
        <p:spPr>
          <a:xfrm>
            <a:off x="779475" y="910150"/>
            <a:ext cx="95133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Veri Seti Oluşturma 2 - Veri Etiketleme</a:t>
            </a:r>
            <a:endParaRPr/>
          </a:p>
        </p:txBody>
      </p:sp>
      <p:sp>
        <p:nvSpPr>
          <p:cNvPr id="218" name="Google Shape;218;g145eebbaee7_0_10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219" name="Google Shape;219;g145eebbaee7_0_108"/>
          <p:cNvSpPr txBox="1"/>
          <p:nvPr>
            <p:ph idx="1" type="body"/>
          </p:nvPr>
        </p:nvSpPr>
        <p:spPr>
          <a:xfrm>
            <a:off x="779476" y="1561525"/>
            <a:ext cx="10798800" cy="4323900"/>
          </a:xfrm>
          <a:prstGeom prst="rect">
            <a:avLst/>
          </a:prstGeom>
          <a:noFill/>
          <a:ln>
            <a:noFill/>
          </a:ln>
        </p:spPr>
        <p:txBody>
          <a:bodyPr anchorCtr="0" anchor="t" bIns="0" lIns="0" spcFirstLastPara="1" rIns="0" wrap="square" tIns="140950">
            <a:spAutoFit/>
          </a:bodyPr>
          <a:lstStyle/>
          <a:p>
            <a:pPr indent="0" lvl="0" marL="5157470" marR="5080" rtl="0" algn="l">
              <a:lnSpc>
                <a:spcPct val="100000"/>
              </a:lnSpc>
              <a:spcBef>
                <a:spcPts val="1010"/>
              </a:spcBef>
              <a:spcAft>
                <a:spcPts val="0"/>
              </a:spcAft>
              <a:buSzPts val="1400"/>
              <a:buNone/>
            </a:pPr>
            <a:r>
              <a:rPr lang="en-US"/>
              <a:t>Profesyonel dünyada; verilerin ham halinin anlamlı bir veri setine dönüştürülmesi, açıklamalarının tutulması ve etiketleme sayılarının bulunduğu analizlerin kontrol edilmesi amacı ile veri etiketleme araçları kullanılır. </a:t>
            </a:r>
            <a:endParaRPr/>
          </a:p>
          <a:p>
            <a:pPr indent="0" lvl="0" marL="5157470" marR="5080" rtl="0" algn="l">
              <a:lnSpc>
                <a:spcPct val="100000"/>
              </a:lnSpc>
              <a:spcBef>
                <a:spcPts val="1010"/>
              </a:spcBef>
              <a:spcAft>
                <a:spcPts val="0"/>
              </a:spcAft>
              <a:buSzPts val="1400"/>
              <a:buNone/>
            </a:pPr>
            <a:r>
              <a:t/>
            </a:r>
            <a:endParaRPr/>
          </a:p>
          <a:p>
            <a:pPr indent="0" lvl="0" marL="5157470" marR="5080" rtl="0" algn="l">
              <a:lnSpc>
                <a:spcPct val="100000"/>
              </a:lnSpc>
              <a:spcBef>
                <a:spcPts val="1010"/>
              </a:spcBef>
              <a:spcAft>
                <a:spcPts val="0"/>
              </a:spcAft>
              <a:buSzPts val="1400"/>
              <a:buNone/>
            </a:pPr>
            <a:r>
              <a:rPr lang="en-US"/>
              <a:t>Bu araçlar ekip halinde yapılan etiketlemelerin çapraz kontrollerinin yapılarak belli bir cloud ortamında tutulması ve yapılan etiketleme işlemlerinin istatistiklerinin görülmesini sağlamaktadır.</a:t>
            </a:r>
            <a:endParaRPr/>
          </a:p>
          <a:p>
            <a:pPr indent="0" lvl="0" marL="5157470" marR="5080" rtl="0" algn="l">
              <a:lnSpc>
                <a:spcPct val="100000"/>
              </a:lnSpc>
              <a:spcBef>
                <a:spcPts val="1010"/>
              </a:spcBef>
              <a:spcAft>
                <a:spcPts val="0"/>
              </a:spcAft>
              <a:buSzPts val="1400"/>
              <a:buNone/>
            </a:pPr>
            <a:r>
              <a:t/>
            </a:r>
            <a:endParaRPr/>
          </a:p>
          <a:p>
            <a:pPr indent="0" lvl="0" marL="5157470" marR="5080" rtl="0" algn="l">
              <a:lnSpc>
                <a:spcPct val="100000"/>
              </a:lnSpc>
              <a:spcBef>
                <a:spcPts val="1010"/>
              </a:spcBef>
              <a:spcAft>
                <a:spcPts val="0"/>
              </a:spcAft>
              <a:buSzPts val="1400"/>
              <a:buNone/>
            </a:pPr>
            <a:r>
              <a:rPr b="1" lang="en-US"/>
              <a:t>Projemizin veri seti oluşturma adımında ekipçe daha hızlı, kolay ve erişilebilir etiket gerçekleştirmek, çapraz kontrolleri yapabilmek ve istatistiklerine her an ulaşabilmek için </a:t>
            </a:r>
            <a:r>
              <a:rPr b="1" lang="en-US">
                <a:solidFill>
                  <a:srgbClr val="CC0000"/>
                </a:solidFill>
              </a:rPr>
              <a:t>kendi veri etiketleme aracımızı yazdık.</a:t>
            </a:r>
            <a:endParaRPr b="1">
              <a:solidFill>
                <a:srgbClr val="CC0000"/>
              </a:solidFill>
            </a:endParaRPr>
          </a:p>
        </p:txBody>
      </p:sp>
      <p:pic>
        <p:nvPicPr>
          <p:cNvPr id="220" name="Google Shape;220;g145eebbaee7_0_108"/>
          <p:cNvPicPr preferRelativeResize="0"/>
          <p:nvPr/>
        </p:nvPicPr>
        <p:blipFill rotWithShape="1">
          <a:blip r:embed="rId3">
            <a:alphaModFix/>
          </a:blip>
          <a:srcRect b="0" l="0" r="0" t="0"/>
          <a:stretch/>
        </p:blipFill>
        <p:spPr>
          <a:xfrm>
            <a:off x="779471" y="1950771"/>
            <a:ext cx="4616773" cy="1990700"/>
          </a:xfrm>
          <a:prstGeom prst="rect">
            <a:avLst/>
          </a:prstGeom>
          <a:noFill/>
          <a:ln>
            <a:noFill/>
          </a:ln>
        </p:spPr>
      </p:pic>
      <p:pic>
        <p:nvPicPr>
          <p:cNvPr id="221" name="Google Shape;221;g145eebbaee7_0_108"/>
          <p:cNvPicPr preferRelativeResize="0"/>
          <p:nvPr/>
        </p:nvPicPr>
        <p:blipFill rotWithShape="1">
          <a:blip r:embed="rId4">
            <a:alphaModFix/>
          </a:blip>
          <a:srcRect b="0" l="0" r="0" t="0"/>
          <a:stretch/>
        </p:blipFill>
        <p:spPr>
          <a:xfrm>
            <a:off x="779477" y="3098527"/>
            <a:ext cx="3684050" cy="1928375"/>
          </a:xfrm>
          <a:prstGeom prst="rect">
            <a:avLst/>
          </a:prstGeom>
          <a:noFill/>
          <a:ln>
            <a:noFill/>
          </a:ln>
        </p:spPr>
      </p:pic>
      <p:pic>
        <p:nvPicPr>
          <p:cNvPr id="222" name="Google Shape;222;g145eebbaee7_0_108"/>
          <p:cNvPicPr preferRelativeResize="0"/>
          <p:nvPr/>
        </p:nvPicPr>
        <p:blipFill rotWithShape="1">
          <a:blip r:embed="rId5">
            <a:alphaModFix/>
          </a:blip>
          <a:srcRect b="0" l="0" r="0" t="0"/>
          <a:stretch/>
        </p:blipFill>
        <p:spPr>
          <a:xfrm>
            <a:off x="3497250" y="3537775"/>
            <a:ext cx="3160800" cy="158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145eebbaee7_0_115"/>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Kolay Veri Etiketleme Aracı</a:t>
            </a:r>
            <a:endParaRPr/>
          </a:p>
        </p:txBody>
      </p:sp>
      <p:sp>
        <p:nvSpPr>
          <p:cNvPr id="228" name="Google Shape;228;g145eebbaee7_0_115"/>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pic>
        <p:nvPicPr>
          <p:cNvPr id="229" name="Google Shape;229;g145eebbaee7_0_115"/>
          <p:cNvPicPr preferRelativeResize="0"/>
          <p:nvPr/>
        </p:nvPicPr>
        <p:blipFill rotWithShape="1">
          <a:blip r:embed="rId3">
            <a:alphaModFix/>
          </a:blip>
          <a:srcRect b="0" l="0" r="0" t="0"/>
          <a:stretch/>
        </p:blipFill>
        <p:spPr>
          <a:xfrm>
            <a:off x="826900" y="1852850"/>
            <a:ext cx="7794202" cy="4079775"/>
          </a:xfrm>
          <a:prstGeom prst="rect">
            <a:avLst/>
          </a:prstGeom>
          <a:noFill/>
          <a:ln cap="flat" cmpd="sng" w="19050">
            <a:solidFill>
              <a:schemeClr val="dk2"/>
            </a:solidFill>
            <a:prstDash val="solid"/>
            <a:round/>
            <a:headEnd len="sm" w="sm" type="none"/>
            <a:tailEnd len="sm" w="sm" type="none"/>
          </a:ln>
        </p:spPr>
      </p:pic>
      <p:sp>
        <p:nvSpPr>
          <p:cNvPr id="230" name="Google Shape;230;g145eebbaee7_0_115"/>
          <p:cNvSpPr txBox="1"/>
          <p:nvPr/>
        </p:nvSpPr>
        <p:spPr>
          <a:xfrm>
            <a:off x="7459525" y="1024300"/>
            <a:ext cx="36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sayfa linkine </a:t>
            </a:r>
            <a:r>
              <a:rPr b="1" i="0" lang="en-US" sz="1400" u="sng" cap="none" strike="noStrike">
                <a:solidFill>
                  <a:schemeClr val="hlink"/>
                </a:solidFill>
                <a:latin typeface="Arial"/>
                <a:ea typeface="Arial"/>
                <a:cs typeface="Arial"/>
                <a:sym typeface="Arial"/>
                <a:hlinkClick r:id="rId4"/>
              </a:rPr>
              <a:t>buradan</a:t>
            </a:r>
            <a:r>
              <a:rPr b="0" i="0" lang="en-US" sz="1400" u="none" cap="none" strike="noStrike">
                <a:solidFill>
                  <a:srgbClr val="000000"/>
                </a:solidFill>
                <a:latin typeface="Arial"/>
                <a:ea typeface="Arial"/>
                <a:cs typeface="Arial"/>
                <a:sym typeface="Arial"/>
              </a:rPr>
              <a:t> ulaşabilirsiniz.</a:t>
            </a:r>
            <a:endParaRPr b="0" i="0" sz="1400" u="none" cap="none" strike="noStrike">
              <a:solidFill>
                <a:srgbClr val="000000"/>
              </a:solidFill>
              <a:latin typeface="Caladea"/>
              <a:ea typeface="Caladea"/>
              <a:cs typeface="Caladea"/>
              <a:sym typeface="Caladea"/>
            </a:endParaRPr>
          </a:p>
        </p:txBody>
      </p:sp>
      <p:sp>
        <p:nvSpPr>
          <p:cNvPr id="231" name="Google Shape;231;g145eebbaee7_0_115"/>
          <p:cNvSpPr txBox="1"/>
          <p:nvPr/>
        </p:nvSpPr>
        <p:spPr>
          <a:xfrm>
            <a:off x="8856875" y="2577325"/>
            <a:ext cx="2837700" cy="27705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adea"/>
                <a:ea typeface="Caladea"/>
                <a:cs typeface="Caladea"/>
                <a:sym typeface="Caladea"/>
              </a:rPr>
              <a:t>Veri Etiketlemeden ve dataset çıkarmadan önce mutlaka isim yazıp kullanıcı kaydet butonuna basılmalıdır!</a:t>
            </a:r>
            <a:endParaRPr b="0" i="0" sz="1400" u="none" cap="none" strike="noStrike">
              <a:solidFill>
                <a:srgbClr val="000000"/>
              </a:solidFill>
              <a:latin typeface="Caladea"/>
              <a:ea typeface="Caladea"/>
              <a:cs typeface="Caladea"/>
              <a:sym typeface="Caladea"/>
            </a:endParaRPr>
          </a:p>
          <a:p>
            <a:pPr indent="0" lvl="0" marL="0" marR="0" rtl="0" algn="l">
              <a:lnSpc>
                <a:spcPct val="100000"/>
              </a:lnSpc>
              <a:spcBef>
                <a:spcPts val="0"/>
              </a:spcBef>
              <a:spcAft>
                <a:spcPts val="0"/>
              </a:spcAft>
              <a:buClr>
                <a:srgbClr val="000000"/>
              </a:buClr>
              <a:buSzPts val="1400"/>
              <a:buFont typeface="Arial"/>
              <a:buNone/>
            </a:pPr>
            <a:r>
              <a:rPr lang="en-US">
                <a:latin typeface="Caladea"/>
                <a:ea typeface="Caladea"/>
                <a:cs typeface="Caladea"/>
                <a:sym typeface="Caladea"/>
              </a:rPr>
              <a:t>İsim, analizlerde ya da modellemede kullanılmamasına rağmen;  veri kalitesini kontrol etme amacı ile girilmesi zorunlu tutulmuştur.</a:t>
            </a:r>
            <a:endParaRPr>
              <a:latin typeface="Caladea"/>
              <a:ea typeface="Caladea"/>
              <a:cs typeface="Caladea"/>
              <a:sym typeface="Caladea"/>
            </a:endParaRPr>
          </a:p>
          <a:p>
            <a:pPr indent="0" lvl="0" marL="0" marR="0" rtl="0" algn="l">
              <a:lnSpc>
                <a:spcPct val="100000"/>
              </a:lnSpc>
              <a:spcBef>
                <a:spcPts val="0"/>
              </a:spcBef>
              <a:spcAft>
                <a:spcPts val="0"/>
              </a:spcAft>
              <a:buClr>
                <a:srgbClr val="000000"/>
              </a:buClr>
              <a:buSzPts val="1400"/>
              <a:buFont typeface="Arial"/>
              <a:buNone/>
            </a:pPr>
            <a:r>
              <a:rPr lang="en-US">
                <a:latin typeface="Caladea"/>
                <a:ea typeface="Caladea"/>
                <a:cs typeface="Caladea"/>
                <a:sym typeface="Caladea"/>
              </a:rPr>
              <a:t>Örneğin : abc kişisi etiketlerinde hassas davranmadı ise bu kişinin etiketlerini analizlerimizden çıkardık. </a:t>
            </a:r>
            <a:endParaRPr>
              <a:latin typeface="Caladea"/>
              <a:ea typeface="Caladea"/>
              <a:cs typeface="Caladea"/>
              <a:sym typeface="Caladea"/>
            </a:endParaRPr>
          </a:p>
        </p:txBody>
      </p:sp>
      <p:cxnSp>
        <p:nvCxnSpPr>
          <p:cNvPr id="232" name="Google Shape;232;g145eebbaee7_0_115"/>
          <p:cNvCxnSpPr/>
          <p:nvPr/>
        </p:nvCxnSpPr>
        <p:spPr>
          <a:xfrm rot="10800000">
            <a:off x="6846875" y="2065025"/>
            <a:ext cx="2010000" cy="1016100"/>
          </a:xfrm>
          <a:prstGeom prst="straightConnector1">
            <a:avLst/>
          </a:prstGeom>
          <a:noFill/>
          <a:ln cap="flat" cmpd="sng" w="28575">
            <a:solidFill>
              <a:srgbClr val="980000"/>
            </a:solidFill>
            <a:prstDash val="solid"/>
            <a:round/>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4609e9431e_0_1"/>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Kolay Veri Etiketleme Aracı</a:t>
            </a:r>
            <a:endParaRPr/>
          </a:p>
        </p:txBody>
      </p:sp>
      <p:sp>
        <p:nvSpPr>
          <p:cNvPr id="238" name="Google Shape;238;g14609e9431e_0_1"/>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pic>
        <p:nvPicPr>
          <p:cNvPr id="239" name="Google Shape;239;g14609e9431e_0_1"/>
          <p:cNvPicPr preferRelativeResize="0"/>
          <p:nvPr/>
        </p:nvPicPr>
        <p:blipFill rotWithShape="1">
          <a:blip r:embed="rId3">
            <a:alphaModFix/>
          </a:blip>
          <a:srcRect b="0" l="0" r="0" t="0"/>
          <a:stretch/>
        </p:blipFill>
        <p:spPr>
          <a:xfrm>
            <a:off x="699325" y="1729175"/>
            <a:ext cx="5058526" cy="1634175"/>
          </a:xfrm>
          <a:prstGeom prst="rect">
            <a:avLst/>
          </a:prstGeom>
          <a:noFill/>
          <a:ln cap="flat" cmpd="sng" w="19050">
            <a:solidFill>
              <a:srgbClr val="980000"/>
            </a:solidFill>
            <a:prstDash val="solid"/>
            <a:round/>
            <a:headEnd len="sm" w="sm" type="none"/>
            <a:tailEnd len="sm" w="sm" type="none"/>
          </a:ln>
        </p:spPr>
      </p:pic>
      <p:pic>
        <p:nvPicPr>
          <p:cNvPr id="240" name="Google Shape;240;g14609e9431e_0_1"/>
          <p:cNvPicPr preferRelativeResize="0"/>
          <p:nvPr/>
        </p:nvPicPr>
        <p:blipFill rotWithShape="1">
          <a:blip r:embed="rId4">
            <a:alphaModFix/>
          </a:blip>
          <a:srcRect b="0" l="0" r="0" t="0"/>
          <a:stretch/>
        </p:blipFill>
        <p:spPr>
          <a:xfrm>
            <a:off x="6496275" y="1773275"/>
            <a:ext cx="5334923" cy="1980275"/>
          </a:xfrm>
          <a:prstGeom prst="rect">
            <a:avLst/>
          </a:prstGeom>
          <a:noFill/>
          <a:ln cap="flat" cmpd="sng" w="19050">
            <a:solidFill>
              <a:srgbClr val="980000"/>
            </a:solidFill>
            <a:prstDash val="solid"/>
            <a:round/>
            <a:headEnd len="sm" w="sm" type="none"/>
            <a:tailEnd len="sm" w="sm" type="none"/>
          </a:ln>
        </p:spPr>
      </p:pic>
      <p:sp>
        <p:nvSpPr>
          <p:cNvPr id="241" name="Google Shape;241;g14609e9431e_0_1"/>
          <p:cNvSpPr txBox="1"/>
          <p:nvPr/>
        </p:nvSpPr>
        <p:spPr>
          <a:xfrm>
            <a:off x="345375" y="3448750"/>
            <a:ext cx="5922300" cy="2770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adea"/>
              <a:buChar char="-"/>
            </a:pPr>
            <a:r>
              <a:rPr b="0" i="0" lang="en-US" sz="1400" u="none" cap="none" strike="noStrike">
                <a:solidFill>
                  <a:srgbClr val="000000"/>
                </a:solidFill>
                <a:latin typeface="Caladea"/>
                <a:ea typeface="Caladea"/>
                <a:cs typeface="Caladea"/>
                <a:sym typeface="Caladea"/>
              </a:rPr>
              <a:t>Ana sayfada yer alan</a:t>
            </a:r>
            <a:r>
              <a:rPr b="1" i="0" lang="en-US" sz="1400" u="none" cap="none" strike="noStrike">
                <a:solidFill>
                  <a:srgbClr val="000000"/>
                </a:solidFill>
                <a:latin typeface="Caladea"/>
                <a:ea typeface="Caladea"/>
                <a:cs typeface="Caladea"/>
                <a:sym typeface="Caladea"/>
              </a:rPr>
              <a:t> tweetler scraping bot-undan aldığımız veriler ile beslenmektedir. </a:t>
            </a:r>
            <a:endParaRPr b="1" i="0" sz="1400" u="none" cap="none" strike="noStrike">
              <a:solidFill>
                <a:srgbClr val="000000"/>
              </a:solidFill>
              <a:latin typeface="Caladea"/>
              <a:ea typeface="Caladea"/>
              <a:cs typeface="Caladea"/>
              <a:sym typeface="Caladea"/>
            </a:endParaRPr>
          </a:p>
          <a:p>
            <a:pPr indent="-317500" lvl="0" marL="457200" marR="0" rtl="0" algn="l">
              <a:lnSpc>
                <a:spcPct val="100000"/>
              </a:lnSpc>
              <a:spcBef>
                <a:spcPts val="0"/>
              </a:spcBef>
              <a:spcAft>
                <a:spcPts val="0"/>
              </a:spcAft>
              <a:buClr>
                <a:srgbClr val="000000"/>
              </a:buClr>
              <a:buSzPts val="1400"/>
              <a:buFont typeface="Caladea"/>
              <a:buChar char="-"/>
            </a:pPr>
            <a:r>
              <a:rPr b="0" i="0" lang="en-US" sz="1400" u="none" cap="none" strike="noStrike">
                <a:solidFill>
                  <a:schemeClr val="dk1"/>
                </a:solidFill>
                <a:latin typeface="Caladea"/>
                <a:ea typeface="Caladea"/>
                <a:cs typeface="Caladea"/>
                <a:sym typeface="Caladea"/>
              </a:rPr>
              <a:t>Etiketlenen veriler </a:t>
            </a:r>
            <a:r>
              <a:rPr b="1" i="0" lang="en-US" sz="1400" u="none" cap="none" strike="noStrike">
                <a:solidFill>
                  <a:schemeClr val="dk1"/>
                </a:solidFill>
                <a:latin typeface="Caladea"/>
                <a:ea typeface="Caladea"/>
                <a:cs typeface="Caladea"/>
                <a:sym typeface="Caladea"/>
              </a:rPr>
              <a:t>zorbalık alt kategorilerinde değerlendirilerek etiket edilebilmektedir.</a:t>
            </a:r>
            <a:endParaRPr b="1" i="0" sz="1400" u="none" cap="none" strike="noStrike">
              <a:solidFill>
                <a:srgbClr val="000000"/>
              </a:solidFill>
              <a:latin typeface="Caladea"/>
              <a:ea typeface="Caladea"/>
              <a:cs typeface="Caladea"/>
              <a:sym typeface="Caladea"/>
            </a:endParaRPr>
          </a:p>
          <a:p>
            <a:pPr indent="-317500" lvl="0" marL="457200" marR="0" rtl="0" algn="l">
              <a:lnSpc>
                <a:spcPct val="100000"/>
              </a:lnSpc>
              <a:spcBef>
                <a:spcPts val="0"/>
              </a:spcBef>
              <a:spcAft>
                <a:spcPts val="0"/>
              </a:spcAft>
              <a:buClr>
                <a:srgbClr val="000000"/>
              </a:buClr>
              <a:buSzPts val="1400"/>
              <a:buFont typeface="Caladea"/>
              <a:buChar char="-"/>
            </a:pPr>
            <a:r>
              <a:rPr b="0" i="0" lang="en-US" sz="1400" u="none" cap="none" strike="noStrike">
                <a:solidFill>
                  <a:srgbClr val="000000"/>
                </a:solidFill>
                <a:latin typeface="Caladea"/>
                <a:ea typeface="Caladea"/>
                <a:cs typeface="Caladea"/>
                <a:sym typeface="Caladea"/>
              </a:rPr>
              <a:t>Veri etiketleme aracı heroku postgresql sunucusu üzerinde çalışmaktadır.  </a:t>
            </a:r>
            <a:endParaRPr b="0" i="0" sz="1400" u="none" cap="none" strike="noStrike">
              <a:solidFill>
                <a:srgbClr val="000000"/>
              </a:solidFill>
              <a:latin typeface="Caladea"/>
              <a:ea typeface="Caladea"/>
              <a:cs typeface="Caladea"/>
              <a:sym typeface="Caladea"/>
            </a:endParaRPr>
          </a:p>
          <a:p>
            <a:pPr indent="-317500" lvl="0" marL="457200" marR="0" rtl="0" algn="l">
              <a:lnSpc>
                <a:spcPct val="100000"/>
              </a:lnSpc>
              <a:spcBef>
                <a:spcPts val="0"/>
              </a:spcBef>
              <a:spcAft>
                <a:spcPts val="0"/>
              </a:spcAft>
              <a:buClr>
                <a:srgbClr val="000000"/>
              </a:buClr>
              <a:buSzPts val="1400"/>
              <a:buFont typeface="Caladea"/>
              <a:buChar char="-"/>
            </a:pPr>
            <a:r>
              <a:rPr b="0" i="0" lang="en-US" sz="1400" u="none" cap="none" strike="noStrike">
                <a:solidFill>
                  <a:srgbClr val="000000"/>
                </a:solidFill>
                <a:latin typeface="Caladea"/>
                <a:ea typeface="Caladea"/>
                <a:cs typeface="Caladea"/>
                <a:sym typeface="Caladea"/>
              </a:rPr>
              <a:t>Veritabanında etiket atılan her bir veri sayfadan kaybolmakta bu sayede </a:t>
            </a:r>
            <a:r>
              <a:rPr b="1" i="0" lang="en-US" sz="1400" u="none" cap="none" strike="noStrike">
                <a:solidFill>
                  <a:srgbClr val="000000"/>
                </a:solidFill>
                <a:latin typeface="Caladea"/>
                <a:ea typeface="Caladea"/>
                <a:cs typeface="Caladea"/>
                <a:sym typeface="Caladea"/>
              </a:rPr>
              <a:t>birden fazla kişinin aynı anda sürekli farklı tweetleri etiketlemeleri sağlanmaktadır. </a:t>
            </a:r>
            <a:endParaRPr b="1" i="0" sz="1400" u="none" cap="none" strike="noStrike">
              <a:solidFill>
                <a:srgbClr val="000000"/>
              </a:solidFill>
              <a:latin typeface="Caladea"/>
              <a:ea typeface="Caladea"/>
              <a:cs typeface="Caladea"/>
              <a:sym typeface="Caladea"/>
            </a:endParaRPr>
          </a:p>
          <a:p>
            <a:pPr indent="-317500" lvl="0" marL="457200" marR="0" rtl="0" algn="l">
              <a:lnSpc>
                <a:spcPct val="100000"/>
              </a:lnSpc>
              <a:spcBef>
                <a:spcPts val="0"/>
              </a:spcBef>
              <a:spcAft>
                <a:spcPts val="0"/>
              </a:spcAft>
              <a:buClr>
                <a:srgbClr val="000000"/>
              </a:buClr>
              <a:buSzPts val="1400"/>
              <a:buFont typeface="Caladea"/>
              <a:buChar char="-"/>
            </a:pPr>
            <a:r>
              <a:rPr b="0" i="0" lang="en-US" sz="1400" u="none" cap="none" strike="noStrike">
                <a:solidFill>
                  <a:srgbClr val="000000"/>
                </a:solidFill>
                <a:latin typeface="Caladea"/>
                <a:ea typeface="Caladea"/>
                <a:cs typeface="Caladea"/>
                <a:sym typeface="Caladea"/>
              </a:rPr>
              <a:t>Veri etiketleyen kullanıcılar kendi takma adları veya doğrudan isimleri ile etiketleme yapmaktadır bu sayede </a:t>
            </a:r>
            <a:r>
              <a:rPr b="1" i="0" lang="en-US" sz="1400" u="none" cap="none" strike="noStrike">
                <a:solidFill>
                  <a:srgbClr val="000000"/>
                </a:solidFill>
                <a:latin typeface="Caladea"/>
                <a:ea typeface="Caladea"/>
                <a:cs typeface="Caladea"/>
                <a:sym typeface="Caladea"/>
              </a:rPr>
              <a:t>verilerin çapraz kontrollerinin kolayca yapılabilmesi sağlanmıştır.</a:t>
            </a:r>
            <a:endParaRPr b="1" i="0" sz="1400" u="none" cap="none" strike="noStrike">
              <a:solidFill>
                <a:srgbClr val="000000"/>
              </a:solidFill>
              <a:latin typeface="Caladea"/>
              <a:ea typeface="Caladea"/>
              <a:cs typeface="Caladea"/>
              <a:sym typeface="Caladea"/>
            </a:endParaRPr>
          </a:p>
        </p:txBody>
      </p:sp>
      <p:sp>
        <p:nvSpPr>
          <p:cNvPr id="242" name="Google Shape;242;g14609e9431e_0_1"/>
          <p:cNvSpPr txBox="1"/>
          <p:nvPr/>
        </p:nvSpPr>
        <p:spPr>
          <a:xfrm>
            <a:off x="6333625" y="3753550"/>
            <a:ext cx="56205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adea"/>
              <a:buChar char="-"/>
            </a:pPr>
            <a:r>
              <a:rPr b="0" i="0" lang="en-US" sz="1400" u="none" cap="none" strike="noStrike">
                <a:solidFill>
                  <a:srgbClr val="000000"/>
                </a:solidFill>
                <a:latin typeface="Caladea"/>
                <a:ea typeface="Caladea"/>
                <a:cs typeface="Caladea"/>
                <a:sym typeface="Caladea"/>
              </a:rPr>
              <a:t>Aracın dataset içinde ne kadar veri etiketlendiğine dair istatistikleri veren bir tablosu bulunmaktadır. Bu sayede eş zamanlı olarak ilerlettiğimiz model çalışmalarında </a:t>
            </a:r>
            <a:r>
              <a:rPr b="1" i="0" lang="en-US" sz="1400" u="none" cap="none" strike="noStrike">
                <a:solidFill>
                  <a:srgbClr val="000000"/>
                </a:solidFill>
                <a:latin typeface="Caladea"/>
                <a:ea typeface="Caladea"/>
                <a:cs typeface="Caladea"/>
                <a:sym typeface="Caladea"/>
              </a:rPr>
              <a:t>hangi tür etiketlerden daha az veya daha çok veri olduğunu anlık olarak kontrol edebilme imkanına sahip olduk.</a:t>
            </a:r>
            <a:endParaRPr b="1" i="0" sz="1400" u="none" cap="none" strike="noStrike">
              <a:solidFill>
                <a:srgbClr val="000000"/>
              </a:solidFill>
              <a:latin typeface="Caladea"/>
              <a:ea typeface="Caladea"/>
              <a:cs typeface="Caladea"/>
              <a:sym typeface="Caladea"/>
            </a:endParaRPr>
          </a:p>
          <a:p>
            <a:pPr indent="-317500" lvl="0" marL="457200" marR="0" rtl="0" algn="l">
              <a:lnSpc>
                <a:spcPct val="100000"/>
              </a:lnSpc>
              <a:spcBef>
                <a:spcPts val="0"/>
              </a:spcBef>
              <a:spcAft>
                <a:spcPts val="0"/>
              </a:spcAft>
              <a:buClr>
                <a:srgbClr val="000000"/>
              </a:buClr>
              <a:buSzPts val="1400"/>
              <a:buFont typeface="Caladea"/>
              <a:buChar char="-"/>
            </a:pPr>
            <a:r>
              <a:rPr b="0" i="0" lang="en-US" sz="1400" u="none" cap="none" strike="noStrike">
                <a:solidFill>
                  <a:srgbClr val="000000"/>
                </a:solidFill>
                <a:latin typeface="Caladea"/>
                <a:ea typeface="Caladea"/>
                <a:cs typeface="Caladea"/>
                <a:sym typeface="Caladea"/>
              </a:rPr>
              <a:t>Kaç Tweet in veri setine dahil edilip kaç</a:t>
            </a:r>
            <a:r>
              <a:rPr lang="en-US">
                <a:latin typeface="Caladea"/>
                <a:ea typeface="Caladea"/>
                <a:cs typeface="Caladea"/>
                <a:sym typeface="Caladea"/>
              </a:rPr>
              <a:t>ının </a:t>
            </a:r>
            <a:r>
              <a:rPr b="0" i="0" lang="en-US" sz="1400" u="none" cap="none" strike="noStrike">
                <a:solidFill>
                  <a:srgbClr val="000000"/>
                </a:solidFill>
                <a:latin typeface="Caladea"/>
                <a:ea typeface="Caladea"/>
                <a:cs typeface="Caladea"/>
                <a:sym typeface="Caladea"/>
              </a:rPr>
              <a:t>dahil edilmediği de bu tabloda açıkça belirtilmektedir.</a:t>
            </a:r>
            <a:endParaRPr b="0" i="0" sz="1400" u="none" cap="none" strike="noStrike">
              <a:solidFill>
                <a:srgbClr val="000000"/>
              </a:solidFill>
              <a:latin typeface="Caladea"/>
              <a:ea typeface="Caladea"/>
              <a:cs typeface="Caladea"/>
              <a:sym typeface="Calade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4609e9431e_0_10"/>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Kolay Veri Etiketleme Aracı</a:t>
            </a:r>
            <a:endParaRPr/>
          </a:p>
        </p:txBody>
      </p:sp>
      <p:sp>
        <p:nvSpPr>
          <p:cNvPr id="248" name="Google Shape;248;g14609e9431e_0_10"/>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pic>
        <p:nvPicPr>
          <p:cNvPr id="249" name="Google Shape;249;g14609e9431e_0_10"/>
          <p:cNvPicPr preferRelativeResize="0"/>
          <p:nvPr/>
        </p:nvPicPr>
        <p:blipFill rotWithShape="1">
          <a:blip r:embed="rId3">
            <a:alphaModFix/>
          </a:blip>
          <a:srcRect b="0" l="0" r="0" t="0"/>
          <a:stretch/>
        </p:blipFill>
        <p:spPr>
          <a:xfrm>
            <a:off x="1057175" y="1658075"/>
            <a:ext cx="9019756" cy="3272313"/>
          </a:xfrm>
          <a:prstGeom prst="rect">
            <a:avLst/>
          </a:prstGeom>
          <a:noFill/>
          <a:ln cap="flat" cmpd="sng" w="19050">
            <a:solidFill>
              <a:srgbClr val="980000"/>
            </a:solidFill>
            <a:prstDash val="solid"/>
            <a:round/>
            <a:headEnd len="sm" w="sm" type="none"/>
            <a:tailEnd len="sm" w="sm" type="none"/>
          </a:ln>
        </p:spPr>
      </p:pic>
      <p:sp>
        <p:nvSpPr>
          <p:cNvPr id="250" name="Google Shape;250;g14609e9431e_0_10"/>
          <p:cNvSpPr txBox="1"/>
          <p:nvPr/>
        </p:nvSpPr>
        <p:spPr>
          <a:xfrm>
            <a:off x="653850" y="5042625"/>
            <a:ext cx="111396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Caladea"/>
              <a:buChar char="-"/>
            </a:pPr>
            <a:r>
              <a:rPr b="0" i="0" lang="en-US" sz="1400" u="none" cap="none" strike="noStrike">
                <a:solidFill>
                  <a:srgbClr val="000000"/>
                </a:solidFill>
                <a:latin typeface="Caladea"/>
                <a:ea typeface="Caladea"/>
                <a:cs typeface="Caladea"/>
                <a:sym typeface="Caladea"/>
              </a:rPr>
              <a:t>Etiketleme aracından </a:t>
            </a:r>
            <a:r>
              <a:rPr b="1" i="0" lang="en-US" sz="1400" u="none" cap="none" strike="noStrike">
                <a:solidFill>
                  <a:srgbClr val="000000"/>
                </a:solidFill>
                <a:latin typeface="Caladea"/>
                <a:ea typeface="Caladea"/>
                <a:cs typeface="Caladea"/>
                <a:sym typeface="Caladea"/>
              </a:rPr>
              <a:t>anlık olarak etiketlenen verileri, veri seti olarak çıktı alabilmekteyiz. </a:t>
            </a:r>
            <a:endParaRPr b="1" i="0" sz="1400" u="none" cap="none" strike="noStrike">
              <a:solidFill>
                <a:srgbClr val="000000"/>
              </a:solidFill>
              <a:latin typeface="Caladea"/>
              <a:ea typeface="Caladea"/>
              <a:cs typeface="Caladea"/>
              <a:sym typeface="Caladea"/>
            </a:endParaRPr>
          </a:p>
          <a:p>
            <a:pPr indent="-317500" lvl="0" marL="457200" marR="0" rtl="0" algn="l">
              <a:lnSpc>
                <a:spcPct val="100000"/>
              </a:lnSpc>
              <a:spcBef>
                <a:spcPts val="0"/>
              </a:spcBef>
              <a:spcAft>
                <a:spcPts val="0"/>
              </a:spcAft>
              <a:buClr>
                <a:srgbClr val="000000"/>
              </a:buClr>
              <a:buSzPts val="1400"/>
              <a:buFont typeface="Caladea"/>
              <a:buChar char="-"/>
            </a:pPr>
            <a:r>
              <a:rPr b="0" i="0" lang="en-US" sz="1400" u="none" cap="none" strike="noStrike">
                <a:solidFill>
                  <a:srgbClr val="000000"/>
                </a:solidFill>
                <a:latin typeface="Caladea"/>
                <a:ea typeface="Caladea"/>
                <a:cs typeface="Caladea"/>
                <a:sym typeface="Caladea"/>
              </a:rPr>
              <a:t>Bu sayede </a:t>
            </a:r>
            <a:r>
              <a:rPr b="1" lang="en-US">
                <a:latin typeface="Caladea"/>
                <a:ea typeface="Caladea"/>
                <a:cs typeface="Caladea"/>
                <a:sym typeface="Caladea"/>
              </a:rPr>
              <a:t>son temiz, tutarlı, güncel veri </a:t>
            </a:r>
            <a:r>
              <a:rPr lang="en-US">
                <a:latin typeface="Caladea"/>
                <a:ea typeface="Caladea"/>
                <a:cs typeface="Caladea"/>
                <a:sym typeface="Caladea"/>
              </a:rPr>
              <a:t>ile</a:t>
            </a:r>
            <a:r>
              <a:rPr b="0" i="0" lang="en-US" sz="1400" u="none" cap="none" strike="noStrike">
                <a:solidFill>
                  <a:srgbClr val="000000"/>
                </a:solidFill>
                <a:latin typeface="Caladea"/>
                <a:ea typeface="Caladea"/>
                <a:cs typeface="Caladea"/>
                <a:sym typeface="Caladea"/>
              </a:rPr>
              <a:t> </a:t>
            </a:r>
            <a:r>
              <a:rPr lang="en-US">
                <a:latin typeface="Caladea"/>
                <a:ea typeface="Caladea"/>
                <a:cs typeface="Caladea"/>
                <a:sym typeface="Caladea"/>
              </a:rPr>
              <a:t>prediktif modelleri</a:t>
            </a:r>
            <a:r>
              <a:rPr b="0" i="0" lang="en-US" sz="1400" u="none" cap="none" strike="noStrike">
                <a:solidFill>
                  <a:srgbClr val="000000"/>
                </a:solidFill>
                <a:latin typeface="Caladea"/>
                <a:ea typeface="Caladea"/>
                <a:cs typeface="Caladea"/>
                <a:sym typeface="Caladea"/>
              </a:rPr>
              <a:t> deneme imkanımız oldu. </a:t>
            </a:r>
            <a:endParaRPr b="0" i="0" sz="1400" u="none" cap="none" strike="noStrike">
              <a:solidFill>
                <a:srgbClr val="000000"/>
              </a:solidFill>
              <a:latin typeface="Caladea"/>
              <a:ea typeface="Caladea"/>
              <a:cs typeface="Caladea"/>
              <a:sym typeface="Caladea"/>
            </a:endParaRPr>
          </a:p>
          <a:p>
            <a:pPr indent="-317500" lvl="0" marL="457200" marR="0" rtl="0" algn="l">
              <a:lnSpc>
                <a:spcPct val="100000"/>
              </a:lnSpc>
              <a:spcBef>
                <a:spcPts val="0"/>
              </a:spcBef>
              <a:spcAft>
                <a:spcPts val="0"/>
              </a:spcAft>
              <a:buClr>
                <a:srgbClr val="000000"/>
              </a:buClr>
              <a:buSzPts val="1400"/>
              <a:buFont typeface="Caladea"/>
              <a:buChar char="-"/>
            </a:pPr>
            <a:r>
              <a:rPr b="0" i="0" lang="en-US" sz="1400" u="none" cap="none" strike="noStrike">
                <a:solidFill>
                  <a:srgbClr val="000000"/>
                </a:solidFill>
                <a:latin typeface="Caladea"/>
                <a:ea typeface="Caladea"/>
                <a:cs typeface="Caladea"/>
                <a:sym typeface="Caladea"/>
              </a:rPr>
              <a:t>Ayrıca veriler etiketlenirken anlık veri seti </a:t>
            </a:r>
            <a:r>
              <a:rPr lang="en-US">
                <a:latin typeface="Caladea"/>
                <a:ea typeface="Caladea"/>
                <a:cs typeface="Caladea"/>
                <a:sym typeface="Caladea"/>
              </a:rPr>
              <a:t>çıktısı alabilmemiz</a:t>
            </a:r>
            <a:r>
              <a:rPr b="0" i="0" lang="en-US" sz="1400" u="none" cap="none" strike="noStrike">
                <a:solidFill>
                  <a:srgbClr val="000000"/>
                </a:solidFill>
                <a:latin typeface="Caladea"/>
                <a:ea typeface="Caladea"/>
                <a:cs typeface="Caladea"/>
                <a:sym typeface="Caladea"/>
              </a:rPr>
              <a:t> </a:t>
            </a:r>
            <a:r>
              <a:rPr b="1" i="0" lang="en-US" sz="1400" u="none" cap="none" strike="noStrike">
                <a:solidFill>
                  <a:srgbClr val="000000"/>
                </a:solidFill>
                <a:latin typeface="Caladea"/>
                <a:ea typeface="Caladea"/>
                <a:cs typeface="Caladea"/>
                <a:sym typeface="Caladea"/>
              </a:rPr>
              <a:t>takımımıza paralel olarak çalışma imkanı verdi </a:t>
            </a:r>
            <a:r>
              <a:rPr b="0" i="0" lang="en-US" sz="1400" u="none" cap="none" strike="noStrike">
                <a:solidFill>
                  <a:srgbClr val="000000"/>
                </a:solidFill>
                <a:latin typeface="Caladea"/>
                <a:ea typeface="Caladea"/>
                <a:cs typeface="Caladea"/>
                <a:sym typeface="Caladea"/>
              </a:rPr>
              <a:t>bu sayede kimse kimsenin işini bitirmesini beklemeden yapacaklarına odaklanabildi.</a:t>
            </a:r>
            <a:endParaRPr b="0" i="0" sz="1400" u="none" cap="none" strike="noStrike">
              <a:solidFill>
                <a:srgbClr val="000000"/>
              </a:solidFill>
              <a:latin typeface="Caladea"/>
              <a:ea typeface="Caladea"/>
              <a:cs typeface="Caladea"/>
              <a:sym typeface="Calade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g1461a45755e_3_0" title="Nane-Limon Takımı Araç Tanıtım Videosu">
            <a:hlinkClick r:id="rId3"/>
          </p:cNvPr>
          <p:cNvPicPr preferRelativeResize="0"/>
          <p:nvPr/>
        </p:nvPicPr>
        <p:blipFill rotWithShape="1">
          <a:blip r:embed="rId4">
            <a:alphaModFix/>
          </a:blip>
          <a:srcRect b="0" l="0" r="0" t="0"/>
          <a:stretch/>
        </p:blipFill>
        <p:spPr>
          <a:xfrm>
            <a:off x="2539450" y="761525"/>
            <a:ext cx="7113250" cy="5334950"/>
          </a:xfrm>
          <a:prstGeom prst="rect">
            <a:avLst/>
          </a:prstGeom>
          <a:noFill/>
          <a:ln>
            <a:noFill/>
          </a:ln>
        </p:spPr>
      </p:pic>
      <p:sp>
        <p:nvSpPr>
          <p:cNvPr id="256" name="Google Shape;256;g1461a45755e_3_0"/>
          <p:cNvSpPr txBox="1"/>
          <p:nvPr/>
        </p:nvSpPr>
        <p:spPr>
          <a:xfrm>
            <a:off x="574075" y="53525"/>
            <a:ext cx="11030100" cy="708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400"/>
              <a:buFont typeface="Arial"/>
              <a:buNone/>
            </a:pPr>
            <a:r>
              <a:rPr b="0" i="0" lang="en-US" sz="3400" u="none" cap="none" strike="noStrike">
                <a:solidFill>
                  <a:srgbClr val="000000"/>
                </a:solidFill>
                <a:latin typeface="Caladea"/>
                <a:ea typeface="Caladea"/>
                <a:cs typeface="Caladea"/>
                <a:sym typeface="Caladea"/>
              </a:rPr>
              <a:t>Veri Etiketleme ve Veri Temizleme Araç Tanıtım Videosu:</a:t>
            </a:r>
            <a:endParaRPr b="0" i="0" sz="3400" u="none" cap="none" strike="noStrike">
              <a:solidFill>
                <a:srgbClr val="000000"/>
              </a:solidFill>
              <a:latin typeface="Caladea"/>
              <a:ea typeface="Caladea"/>
              <a:cs typeface="Caladea"/>
              <a:sym typeface="Calade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45f82663c7_6_0"/>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Online Veri Temizleme Aracı</a:t>
            </a:r>
            <a:endParaRPr/>
          </a:p>
        </p:txBody>
      </p:sp>
      <p:sp>
        <p:nvSpPr>
          <p:cNvPr id="262" name="Google Shape;262;g145f82663c7_6_0"/>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263" name="Google Shape;263;g145f82663c7_6_0"/>
          <p:cNvSpPr txBox="1"/>
          <p:nvPr>
            <p:ph idx="1" type="body"/>
          </p:nvPr>
        </p:nvSpPr>
        <p:spPr>
          <a:xfrm>
            <a:off x="779476" y="1637725"/>
            <a:ext cx="10798800" cy="4890900"/>
          </a:xfrm>
          <a:prstGeom prst="rect">
            <a:avLst/>
          </a:prstGeom>
          <a:noFill/>
          <a:ln>
            <a:noFill/>
          </a:ln>
        </p:spPr>
        <p:txBody>
          <a:bodyPr anchorCtr="0" anchor="t" bIns="0" lIns="0" spcFirstLastPara="1" rIns="0" wrap="square" tIns="140950">
            <a:spAutoFit/>
          </a:bodyPr>
          <a:lstStyle/>
          <a:p>
            <a:pPr indent="0" lvl="0" marL="5157470" marR="5080" rtl="0" algn="l">
              <a:lnSpc>
                <a:spcPct val="100000"/>
              </a:lnSpc>
              <a:spcBef>
                <a:spcPts val="1010"/>
              </a:spcBef>
              <a:spcAft>
                <a:spcPts val="0"/>
              </a:spcAft>
              <a:buSzPts val="1400"/>
              <a:buNone/>
            </a:pPr>
            <a:r>
              <a:rPr lang="en-US"/>
              <a:t>Bütün modelleme tiplerinde veri temizliği veri modelinin doğru çalışabilmesi için en önemli parametredir. </a:t>
            </a:r>
            <a:endParaRPr/>
          </a:p>
          <a:p>
            <a:pPr indent="0" lvl="0" marL="5157470" marR="5080" rtl="0" algn="l">
              <a:lnSpc>
                <a:spcPct val="100000"/>
              </a:lnSpc>
              <a:spcBef>
                <a:spcPts val="1010"/>
              </a:spcBef>
              <a:spcAft>
                <a:spcPts val="0"/>
              </a:spcAft>
              <a:buSzPts val="1400"/>
              <a:buNone/>
            </a:pPr>
            <a:r>
              <a:rPr lang="en-US"/>
              <a:t>Veri temizliği adımını, her veri bilimci mutlaka ama mutlaka kullanmaktadır.</a:t>
            </a:r>
            <a:endParaRPr/>
          </a:p>
          <a:p>
            <a:pPr indent="0" lvl="0" marL="5157470" marR="5080" rtl="0" algn="l">
              <a:lnSpc>
                <a:spcPct val="100000"/>
              </a:lnSpc>
              <a:spcBef>
                <a:spcPts val="1010"/>
              </a:spcBef>
              <a:spcAft>
                <a:spcPts val="0"/>
              </a:spcAft>
              <a:buSzPts val="1400"/>
              <a:buNone/>
            </a:pPr>
            <a:r>
              <a:rPr lang="en-US"/>
              <a:t>Bu kadar sık çağırılan ve veri biliminin olmazsa olmazı olan veri temizliği aşamasının kodların içerisinde defaten yer almasının doğru ve efektif bir yöntem olmadığını düşündük. </a:t>
            </a:r>
            <a:endParaRPr/>
          </a:p>
          <a:p>
            <a:pPr indent="0" lvl="0" marL="5157470" marR="5080" rtl="0" algn="l">
              <a:lnSpc>
                <a:spcPct val="100000"/>
              </a:lnSpc>
              <a:spcBef>
                <a:spcPts val="1010"/>
              </a:spcBef>
              <a:spcAft>
                <a:spcPts val="0"/>
              </a:spcAft>
              <a:buSzPts val="1400"/>
              <a:buNone/>
            </a:pPr>
            <a:r>
              <a:rPr lang="en-US"/>
              <a:t>Bu nedenle hem kendi modellerimizin iyi temizlenmiş veriler ile yapılmasını kolaylaştırmak hem de diğer araştırmacıların kullanımına sunup fayda sağlamak amacı ile mobil kullanımı da destekleyen çok basit bir temizleme aracı kodladık . </a:t>
            </a:r>
            <a:endParaRPr/>
          </a:p>
          <a:p>
            <a:pPr indent="0" lvl="0" marL="5157470" marR="5080" rtl="0" algn="l">
              <a:lnSpc>
                <a:spcPct val="100000"/>
              </a:lnSpc>
              <a:spcBef>
                <a:spcPts val="1010"/>
              </a:spcBef>
              <a:spcAft>
                <a:spcPts val="0"/>
              </a:spcAft>
              <a:buSzPts val="1400"/>
              <a:buNone/>
            </a:pPr>
            <a:r>
              <a:t/>
            </a:r>
            <a:endParaRPr/>
          </a:p>
          <a:p>
            <a:pPr indent="0" lvl="0" marL="5157470" marR="5080" rtl="0" algn="l">
              <a:lnSpc>
                <a:spcPct val="100000"/>
              </a:lnSpc>
              <a:spcBef>
                <a:spcPts val="1010"/>
              </a:spcBef>
              <a:spcAft>
                <a:spcPts val="0"/>
              </a:spcAft>
              <a:buSzPts val="1400"/>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SzPts val="1400"/>
              <a:buNone/>
            </a:pPr>
            <a:r>
              <a:t/>
            </a:r>
            <a:endParaRPr/>
          </a:p>
        </p:txBody>
      </p:sp>
      <p:pic>
        <p:nvPicPr>
          <p:cNvPr id="264" name="Google Shape;264;g145f82663c7_6_0"/>
          <p:cNvPicPr preferRelativeResize="0"/>
          <p:nvPr/>
        </p:nvPicPr>
        <p:blipFill rotWithShape="1">
          <a:blip r:embed="rId3">
            <a:alphaModFix/>
          </a:blip>
          <a:srcRect b="0" l="0" r="0" t="0"/>
          <a:stretch/>
        </p:blipFill>
        <p:spPr>
          <a:xfrm>
            <a:off x="1105200" y="1726400"/>
            <a:ext cx="3058200" cy="4248174"/>
          </a:xfrm>
          <a:prstGeom prst="rect">
            <a:avLst/>
          </a:prstGeom>
          <a:noFill/>
          <a:ln>
            <a:noFill/>
          </a:ln>
        </p:spPr>
      </p:pic>
      <p:sp>
        <p:nvSpPr>
          <p:cNvPr id="265" name="Google Shape;265;g145f82663c7_6_0"/>
          <p:cNvSpPr txBox="1"/>
          <p:nvPr/>
        </p:nvSpPr>
        <p:spPr>
          <a:xfrm>
            <a:off x="7459525" y="1024300"/>
            <a:ext cx="36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sayfa linkine </a:t>
            </a:r>
            <a:r>
              <a:rPr b="1" i="0" lang="en-US" sz="1400" u="sng" cap="none" strike="noStrike">
                <a:solidFill>
                  <a:schemeClr val="hlink"/>
                </a:solidFill>
                <a:latin typeface="Arial"/>
                <a:ea typeface="Arial"/>
                <a:cs typeface="Arial"/>
                <a:sym typeface="Arial"/>
                <a:hlinkClick r:id="rId4"/>
              </a:rPr>
              <a:t>buradan</a:t>
            </a:r>
            <a:r>
              <a:rPr b="0" i="0" lang="en-US" sz="1400" u="none" cap="none" strike="noStrike">
                <a:solidFill>
                  <a:srgbClr val="000000"/>
                </a:solidFill>
                <a:latin typeface="Arial"/>
                <a:ea typeface="Arial"/>
                <a:cs typeface="Arial"/>
                <a:sym typeface="Arial"/>
              </a:rPr>
              <a:t> ulaşabilirsiniz.</a:t>
            </a:r>
            <a:endParaRPr b="0" i="0" sz="1400" u="none" cap="none" strike="noStrike">
              <a:solidFill>
                <a:srgbClr val="000000"/>
              </a:solidFill>
              <a:latin typeface="Caladea"/>
              <a:ea typeface="Caladea"/>
              <a:cs typeface="Caladea"/>
              <a:sym typeface="Calade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14609e9431e_0_78"/>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Verileri Tanıyalım</a:t>
            </a:r>
            <a:endParaRPr/>
          </a:p>
        </p:txBody>
      </p:sp>
      <p:sp>
        <p:nvSpPr>
          <p:cNvPr id="271" name="Google Shape;271;g14609e9431e_0_7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272" name="Google Shape;272;g14609e9431e_0_78"/>
          <p:cNvSpPr txBox="1"/>
          <p:nvPr>
            <p:ph idx="1" type="body"/>
          </p:nvPr>
        </p:nvSpPr>
        <p:spPr>
          <a:xfrm>
            <a:off x="779476" y="1637725"/>
            <a:ext cx="10798800" cy="11031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SzPts val="1400"/>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SzPts val="1400"/>
              <a:buNone/>
            </a:pPr>
            <a:r>
              <a:t/>
            </a:r>
            <a:endParaRPr/>
          </a:p>
        </p:txBody>
      </p:sp>
      <p:graphicFrame>
        <p:nvGraphicFramePr>
          <p:cNvPr id="273" name="Google Shape;273;g14609e9431e_0_78"/>
          <p:cNvGraphicFramePr/>
          <p:nvPr/>
        </p:nvGraphicFramePr>
        <p:xfrm>
          <a:off x="952500" y="2667000"/>
          <a:ext cx="3000000" cy="3000000"/>
        </p:xfrm>
        <a:graphic>
          <a:graphicData uri="http://schemas.openxmlformats.org/drawingml/2006/table">
            <a:tbl>
              <a:tblPr>
                <a:noFill/>
                <a:tableStyleId>{4AC1162B-4FA4-453D-A038-C5BDC8451640}</a:tableStyleId>
              </a:tblPr>
              <a:tblGrid>
                <a:gridCol w="1806875"/>
                <a:gridCol w="1958950"/>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label</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toplam veri sayısı</a:t>
                      </a:r>
                      <a:endParaRPr b="1"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Cinsiyetçilik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601</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Irkçılık</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490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Kızdırma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910</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Nötr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1387</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toplam:</a:t>
                      </a:r>
                      <a:endParaRPr b="1"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t>3388</a:t>
                      </a:r>
                      <a:endParaRPr b="1" sz="1400" u="none" cap="none" strike="noStrike"/>
                    </a:p>
                  </a:txBody>
                  <a:tcPr marT="91425" marB="91425" marR="91425" marL="91425"/>
                </a:tc>
              </a:tr>
            </a:tbl>
          </a:graphicData>
        </a:graphic>
      </p:graphicFrame>
      <p:pic>
        <p:nvPicPr>
          <p:cNvPr id="274" name="Google Shape;274;g14609e9431e_0_78"/>
          <p:cNvPicPr preferRelativeResize="0"/>
          <p:nvPr/>
        </p:nvPicPr>
        <p:blipFill rotWithShape="1">
          <a:blip r:embed="rId3">
            <a:alphaModFix/>
          </a:blip>
          <a:srcRect b="0" l="0" r="0" t="0"/>
          <a:stretch/>
        </p:blipFill>
        <p:spPr>
          <a:xfrm>
            <a:off x="5857050" y="1538650"/>
            <a:ext cx="4266450" cy="4242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4609e9431e_0_9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280" name="Google Shape;280;g14609e9431e_0_98"/>
          <p:cNvSpPr txBox="1"/>
          <p:nvPr>
            <p:ph idx="1" type="body"/>
          </p:nvPr>
        </p:nvSpPr>
        <p:spPr>
          <a:xfrm>
            <a:off x="779476" y="1637725"/>
            <a:ext cx="10798800" cy="11031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SzPts val="1400"/>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SzPts val="1400"/>
              <a:buNone/>
            </a:pPr>
            <a:r>
              <a:t/>
            </a:r>
            <a:endParaRPr/>
          </a:p>
        </p:txBody>
      </p:sp>
      <p:pic>
        <p:nvPicPr>
          <p:cNvPr id="281" name="Google Shape;281;g14609e9431e_0_98"/>
          <p:cNvPicPr preferRelativeResize="0"/>
          <p:nvPr/>
        </p:nvPicPr>
        <p:blipFill rotWithShape="1">
          <a:blip r:embed="rId3">
            <a:alphaModFix/>
          </a:blip>
          <a:srcRect b="0" l="0" r="0" t="0"/>
          <a:stretch/>
        </p:blipFill>
        <p:spPr>
          <a:xfrm>
            <a:off x="1137175" y="863025"/>
            <a:ext cx="9842476" cy="5219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4609e9431e_0_10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287" name="Google Shape;287;g14609e9431e_0_108"/>
          <p:cNvSpPr txBox="1"/>
          <p:nvPr>
            <p:ph idx="1" type="body"/>
          </p:nvPr>
        </p:nvSpPr>
        <p:spPr>
          <a:xfrm>
            <a:off x="779476" y="1637725"/>
            <a:ext cx="10798800" cy="11031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SzPts val="1400"/>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SzPts val="1400"/>
              <a:buNone/>
            </a:pPr>
            <a:r>
              <a:t/>
            </a:r>
            <a:endParaRPr/>
          </a:p>
        </p:txBody>
      </p:sp>
      <p:pic>
        <p:nvPicPr>
          <p:cNvPr id="288" name="Google Shape;288;g14609e9431e_0_108"/>
          <p:cNvPicPr preferRelativeResize="0"/>
          <p:nvPr/>
        </p:nvPicPr>
        <p:blipFill rotWithShape="1">
          <a:blip r:embed="rId3">
            <a:alphaModFix/>
          </a:blip>
          <a:srcRect b="0" l="0" r="0" t="0"/>
          <a:stretch/>
        </p:blipFill>
        <p:spPr>
          <a:xfrm>
            <a:off x="1052727" y="794527"/>
            <a:ext cx="10042324" cy="5325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4609e9431e_0_90"/>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294" name="Google Shape;294;g14609e9431e_0_90"/>
          <p:cNvSpPr txBox="1"/>
          <p:nvPr>
            <p:ph idx="1" type="body"/>
          </p:nvPr>
        </p:nvSpPr>
        <p:spPr>
          <a:xfrm>
            <a:off x="779476" y="1637725"/>
            <a:ext cx="10798800" cy="11031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SzPts val="1400"/>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SzPts val="1400"/>
              <a:buNone/>
            </a:pPr>
            <a:r>
              <a:t/>
            </a:r>
            <a:endParaRPr/>
          </a:p>
        </p:txBody>
      </p:sp>
      <p:pic>
        <p:nvPicPr>
          <p:cNvPr id="295" name="Google Shape;295;g14609e9431e_0_90"/>
          <p:cNvPicPr preferRelativeResize="0"/>
          <p:nvPr/>
        </p:nvPicPr>
        <p:blipFill rotWithShape="1">
          <a:blip r:embed="rId3">
            <a:alphaModFix/>
          </a:blip>
          <a:srcRect b="0" l="0" r="0" t="0"/>
          <a:stretch/>
        </p:blipFill>
        <p:spPr>
          <a:xfrm>
            <a:off x="1191800" y="826850"/>
            <a:ext cx="9933401" cy="5267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3"/>
          <p:cNvSpPr txBox="1"/>
          <p:nvPr>
            <p:ph type="title"/>
          </p:nvPr>
        </p:nvSpPr>
        <p:spPr>
          <a:xfrm>
            <a:off x="779473" y="593408"/>
            <a:ext cx="5226050" cy="1229995"/>
          </a:xfrm>
          <a:prstGeom prst="rect">
            <a:avLst/>
          </a:prstGeom>
          <a:noFill/>
          <a:ln>
            <a:noFill/>
          </a:ln>
        </p:spPr>
        <p:txBody>
          <a:bodyPr anchorCtr="0" anchor="t" bIns="0" lIns="0" spcFirstLastPara="1" rIns="0" wrap="square" tIns="329550">
            <a:spAutoFit/>
          </a:bodyPr>
          <a:lstStyle/>
          <a:p>
            <a:pPr indent="0" lvl="0" marL="12700" rtl="0" algn="l">
              <a:lnSpc>
                <a:spcPct val="100000"/>
              </a:lnSpc>
              <a:spcBef>
                <a:spcPts val="0"/>
              </a:spcBef>
              <a:spcAft>
                <a:spcPts val="0"/>
              </a:spcAft>
              <a:buSzPts val="1400"/>
              <a:buNone/>
            </a:pPr>
            <a:r>
              <a:rPr lang="en-US"/>
              <a:t>ELİF SARIGİL KARA</a:t>
            </a:r>
            <a:endParaRPr/>
          </a:p>
          <a:p>
            <a:pPr indent="0" lvl="0" marL="0" marR="5080" rtl="0" algn="r">
              <a:lnSpc>
                <a:spcPct val="100000"/>
              </a:lnSpc>
              <a:spcBef>
                <a:spcPts val="745"/>
              </a:spcBef>
              <a:spcAft>
                <a:spcPts val="0"/>
              </a:spcAft>
              <a:buSzPts val="1400"/>
              <a:buNone/>
            </a:pPr>
            <a:r>
              <a:rPr lang="en-US" sz="1200">
                <a:latin typeface="Caladea"/>
                <a:ea typeface="Caladea"/>
                <a:cs typeface="Caladea"/>
                <a:sym typeface="Caladea"/>
              </a:rPr>
              <a:t>Elif SARIG</a:t>
            </a:r>
            <a:r>
              <a:rPr lang="en-US" sz="1200">
                <a:latin typeface="Times New Roman"/>
                <a:ea typeface="Times New Roman"/>
                <a:cs typeface="Times New Roman"/>
                <a:sym typeface="Times New Roman"/>
              </a:rPr>
              <a:t>İ</a:t>
            </a:r>
            <a:r>
              <a:rPr lang="en-US" sz="1200">
                <a:latin typeface="Caladea"/>
                <a:ea typeface="Caladea"/>
                <a:cs typeface="Caladea"/>
                <a:sym typeface="Caladea"/>
              </a:rPr>
              <a:t>L KARA,</a:t>
            </a:r>
            <a:endParaRPr sz="1200">
              <a:latin typeface="Caladea"/>
              <a:ea typeface="Caladea"/>
              <a:cs typeface="Caladea"/>
              <a:sym typeface="Caladea"/>
            </a:endParaRPr>
          </a:p>
        </p:txBody>
      </p:sp>
      <p:sp>
        <p:nvSpPr>
          <p:cNvPr id="75" name="Google Shape;75;p3"/>
          <p:cNvSpPr txBox="1"/>
          <p:nvPr/>
        </p:nvSpPr>
        <p:spPr>
          <a:xfrm>
            <a:off x="4744951" y="1980534"/>
            <a:ext cx="6635115" cy="1927860"/>
          </a:xfrm>
          <a:prstGeom prst="rect">
            <a:avLst/>
          </a:prstGeom>
          <a:noFill/>
          <a:ln>
            <a:noFill/>
          </a:ln>
        </p:spPr>
        <p:txBody>
          <a:bodyPr anchorCtr="0" anchor="t" bIns="0" lIns="0" spcFirstLastPara="1" rIns="0" wrap="square" tIns="12700">
            <a:spAutoFit/>
          </a:bodyPr>
          <a:lstStyle/>
          <a:p>
            <a:pPr indent="0" lvl="0" marL="12700" marR="257809" rtl="0" algn="l">
              <a:lnSpc>
                <a:spcPct val="100000"/>
              </a:lnSpc>
              <a:spcBef>
                <a:spcPts val="0"/>
              </a:spcBef>
              <a:spcAft>
                <a:spcPts val="0"/>
              </a:spcAft>
              <a:buClr>
                <a:srgbClr val="000000"/>
              </a:buClr>
              <a:buSzPts val="1200"/>
              <a:buFont typeface="Arial"/>
              <a:buNone/>
            </a:pPr>
            <a:r>
              <a:rPr b="0" i="0" lang="en-US" sz="1200" u="none" cap="none" strike="noStrike">
                <a:solidFill>
                  <a:srgbClr val="3F3A33"/>
                </a:solidFill>
                <a:latin typeface="Caladea"/>
                <a:ea typeface="Caladea"/>
                <a:cs typeface="Caladea"/>
                <a:sym typeface="Caladea"/>
              </a:rPr>
              <a:t>2012 yılından bu yana Türkiye Halk Bankası A.</a:t>
            </a:r>
            <a:r>
              <a:rPr b="0" i="0" lang="en-US" sz="1200" u="none" cap="none" strike="noStrike">
                <a:solidFill>
                  <a:srgbClr val="3F3A33"/>
                </a:solidFill>
                <a:latin typeface="Times New Roman"/>
                <a:ea typeface="Times New Roman"/>
                <a:cs typeface="Times New Roman"/>
                <a:sym typeface="Times New Roman"/>
              </a:rPr>
              <a:t>Ş </a:t>
            </a:r>
            <a:r>
              <a:rPr b="0" i="0" lang="en-US" sz="1200" u="none" cap="none" strike="noStrike">
                <a:solidFill>
                  <a:srgbClr val="3F3A33"/>
                </a:solidFill>
                <a:latin typeface="Caladea"/>
                <a:ea typeface="Caladea"/>
                <a:cs typeface="Caladea"/>
                <a:sym typeface="Caladea"/>
              </a:rPr>
              <a:t>de görev alan Elif Sarıgil Kara 2012-2017 yılları  arasında Mainframe z/OS sistem programcısı ve DB2 on z/OS veri tabanı yöneticisi olarak çalı</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mı</a:t>
            </a:r>
            <a:r>
              <a:rPr b="0" i="0" lang="en-US" sz="1200" u="none" cap="none" strike="noStrike">
                <a:solidFill>
                  <a:srgbClr val="3F3A33"/>
                </a:solidFill>
                <a:latin typeface="Times New Roman"/>
                <a:ea typeface="Times New Roman"/>
                <a:cs typeface="Times New Roman"/>
                <a:sym typeface="Times New Roman"/>
              </a:rPr>
              <a:t>ş  </a:t>
            </a:r>
            <a:r>
              <a:rPr b="0" i="0" lang="en-US" sz="1200" u="none" cap="none" strike="noStrike">
                <a:solidFill>
                  <a:srgbClr val="3F3A33"/>
                </a:solidFill>
                <a:latin typeface="Caladea"/>
                <a:ea typeface="Caladea"/>
                <a:cs typeface="Caladea"/>
                <a:sym typeface="Caladea"/>
              </a:rPr>
              <a:t>ardından Veri Ambarı ve Analitik Bölüm müdürlü</a:t>
            </a:r>
            <a:r>
              <a:rPr b="0" i="0" lang="en-US" sz="1200" u="none" cap="none" strike="noStrike">
                <a:solidFill>
                  <a:srgbClr val="3F3A33"/>
                </a:solidFill>
                <a:latin typeface="Times New Roman"/>
                <a:ea typeface="Times New Roman"/>
                <a:cs typeface="Times New Roman"/>
                <a:sym typeface="Times New Roman"/>
              </a:rPr>
              <a:t>ğ</a:t>
            </a:r>
            <a:r>
              <a:rPr b="0" i="0" lang="en-US" sz="1200" u="none" cap="none" strike="noStrike">
                <a:solidFill>
                  <a:srgbClr val="3F3A33"/>
                </a:solidFill>
                <a:latin typeface="Caladea"/>
                <a:ea typeface="Caladea"/>
                <a:cs typeface="Caladea"/>
                <a:sym typeface="Caladea"/>
              </a:rPr>
              <a:t>üne ilgisi nedeniyle geçi</a:t>
            </a:r>
            <a:r>
              <a:rPr b="0" i="0" lang="en-US" sz="1200" u="none" cap="none" strike="noStrike">
                <a:solidFill>
                  <a:srgbClr val="3F3A33"/>
                </a:solidFill>
                <a:latin typeface="Times New Roman"/>
                <a:ea typeface="Times New Roman"/>
                <a:cs typeface="Times New Roman"/>
                <a:sym typeface="Times New Roman"/>
              </a:rPr>
              <a:t>ş </a:t>
            </a:r>
            <a:r>
              <a:rPr b="0" i="0" lang="en-US" sz="1200" u="none" cap="none" strike="noStrike">
                <a:solidFill>
                  <a:srgbClr val="3F3A33"/>
                </a:solidFill>
                <a:latin typeface="Caladea"/>
                <a:ea typeface="Caladea"/>
                <a:cs typeface="Caladea"/>
                <a:sym typeface="Caladea"/>
              </a:rPr>
              <a:t>yapmı</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tır .</a:t>
            </a:r>
            <a:endParaRPr b="0" i="0" sz="1200" u="none" cap="none" strike="noStrike">
              <a:solidFill>
                <a:srgbClr val="000000"/>
              </a:solidFill>
              <a:latin typeface="Caladea"/>
              <a:ea typeface="Caladea"/>
              <a:cs typeface="Caladea"/>
              <a:sym typeface="Caladea"/>
            </a:endParaRPr>
          </a:p>
          <a:p>
            <a:pPr indent="0" lvl="0" marL="0" marR="0" rtl="0" algn="l">
              <a:lnSpc>
                <a:spcPct val="100000"/>
              </a:lnSpc>
              <a:spcBef>
                <a:spcPts val="30"/>
              </a:spcBef>
              <a:spcAft>
                <a:spcPts val="0"/>
              </a:spcAft>
              <a:buClr>
                <a:srgbClr val="000000"/>
              </a:buClr>
              <a:buSzPts val="1200"/>
              <a:buFont typeface="Arial"/>
              <a:buNone/>
            </a:pPr>
            <a:r>
              <a:t/>
            </a:r>
            <a:endParaRPr b="0" i="0" sz="1200" u="none" cap="none" strike="noStrike">
              <a:solidFill>
                <a:srgbClr val="000000"/>
              </a:solidFill>
              <a:latin typeface="Caladea"/>
              <a:ea typeface="Caladea"/>
              <a:cs typeface="Caladea"/>
              <a:sym typeface="Caladea"/>
            </a:endParaRPr>
          </a:p>
          <a:p>
            <a:pPr indent="0" lvl="0" marL="12700" marR="535940" rtl="0" algn="l">
              <a:lnSpc>
                <a:spcPct val="100000"/>
              </a:lnSpc>
              <a:spcBef>
                <a:spcPts val="0"/>
              </a:spcBef>
              <a:spcAft>
                <a:spcPts val="0"/>
              </a:spcAft>
              <a:buClr>
                <a:srgbClr val="000000"/>
              </a:buClr>
              <a:buSzPts val="1200"/>
              <a:buFont typeface="Arial"/>
              <a:buNone/>
            </a:pPr>
            <a:r>
              <a:rPr b="0" i="0" lang="en-US" sz="1200" u="none" cap="none" strike="noStrike">
                <a:solidFill>
                  <a:srgbClr val="3F3A33"/>
                </a:solidFill>
                <a:latin typeface="Caladea"/>
                <a:ea typeface="Caladea"/>
                <a:cs typeface="Caladea"/>
                <a:sym typeface="Caladea"/>
              </a:rPr>
              <a:t>2017 yılından bu yana ise kurumunda birbirinden çe</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itli yazılımsal - donanımsal teknolojileri  harmanlayarak Veri ambarı , Veri Analiti</a:t>
            </a:r>
            <a:r>
              <a:rPr b="0" i="0" lang="en-US" sz="1200" u="none" cap="none" strike="noStrike">
                <a:solidFill>
                  <a:srgbClr val="3F3A33"/>
                </a:solidFill>
                <a:latin typeface="Times New Roman"/>
                <a:ea typeface="Times New Roman"/>
                <a:cs typeface="Times New Roman"/>
                <a:sym typeface="Times New Roman"/>
              </a:rPr>
              <a:t>ğ</a:t>
            </a:r>
            <a:r>
              <a:rPr b="0" i="0" lang="en-US" sz="1200" u="none" cap="none" strike="noStrike">
                <a:solidFill>
                  <a:srgbClr val="3F3A33"/>
                </a:solidFill>
                <a:latin typeface="Caladea"/>
                <a:ea typeface="Caladea"/>
                <a:cs typeface="Caladea"/>
                <a:sym typeface="Caladea"/>
              </a:rPr>
              <a:t>i ve Veri Bilimi üzerine çalı</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maya devam etmektedir.</a:t>
            </a:r>
            <a:endParaRPr b="0" i="0" sz="1200" u="none" cap="none" strike="noStrike">
              <a:solidFill>
                <a:srgbClr val="000000"/>
              </a:solidFill>
              <a:latin typeface="Caladea"/>
              <a:ea typeface="Caladea"/>
              <a:cs typeface="Caladea"/>
              <a:sym typeface="Caladea"/>
            </a:endParaRPr>
          </a:p>
          <a:p>
            <a:pPr indent="0" lvl="0" marL="12700" marR="0" rtl="0" algn="l">
              <a:lnSpc>
                <a:spcPct val="100000"/>
              </a:lnSpc>
              <a:spcBef>
                <a:spcPts val="1010"/>
              </a:spcBef>
              <a:spcAft>
                <a:spcPts val="0"/>
              </a:spcAft>
              <a:buClr>
                <a:srgbClr val="000000"/>
              </a:buClr>
              <a:buSzPts val="1200"/>
              <a:buFont typeface="Arial"/>
              <a:buNone/>
            </a:pPr>
            <a:r>
              <a:rPr b="0" i="0" lang="en-US" sz="1200" u="none" cap="none" strike="noStrike">
                <a:solidFill>
                  <a:srgbClr val="3F3A33"/>
                </a:solidFill>
                <a:latin typeface="Caladea"/>
                <a:ea typeface="Caladea"/>
                <a:cs typeface="Caladea"/>
                <a:sym typeface="Caladea"/>
              </a:rPr>
              <a:t>Lisans e</a:t>
            </a:r>
            <a:r>
              <a:rPr b="0" i="0" lang="en-US" sz="1200" u="none" cap="none" strike="noStrike">
                <a:solidFill>
                  <a:srgbClr val="3F3A33"/>
                </a:solidFill>
                <a:latin typeface="Times New Roman"/>
                <a:ea typeface="Times New Roman"/>
                <a:cs typeface="Times New Roman"/>
                <a:sym typeface="Times New Roman"/>
              </a:rPr>
              <a:t>ğ</a:t>
            </a:r>
            <a:r>
              <a:rPr b="0" i="0" lang="en-US" sz="1200" u="none" cap="none" strike="noStrike">
                <a:solidFill>
                  <a:srgbClr val="3F3A33"/>
                </a:solidFill>
                <a:latin typeface="Caladea"/>
                <a:ea typeface="Caladea"/>
                <a:cs typeface="Caladea"/>
                <a:sym typeface="Caladea"/>
              </a:rPr>
              <a:t>itimini Sakarya Üniversitesi, Bilgisayar Mühendisli</a:t>
            </a:r>
            <a:r>
              <a:rPr b="0" i="0" lang="en-US" sz="1200" u="none" cap="none" strike="noStrike">
                <a:solidFill>
                  <a:srgbClr val="3F3A33"/>
                </a:solidFill>
                <a:latin typeface="Times New Roman"/>
                <a:ea typeface="Times New Roman"/>
                <a:cs typeface="Times New Roman"/>
                <a:sym typeface="Times New Roman"/>
              </a:rPr>
              <a:t>ğ</a:t>
            </a:r>
            <a:r>
              <a:rPr b="0" i="0" lang="en-US" sz="1200" u="none" cap="none" strike="noStrike">
                <a:solidFill>
                  <a:srgbClr val="3F3A33"/>
                </a:solidFill>
                <a:latin typeface="Caladea"/>
                <a:ea typeface="Caladea"/>
                <a:cs typeface="Caladea"/>
                <a:sym typeface="Caladea"/>
              </a:rPr>
              <a:t>i bölümünde 2011 yılında tamamlamı</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tır.</a:t>
            </a:r>
            <a:endParaRPr b="0" i="0" sz="1200" u="none" cap="none" strike="noStrike">
              <a:solidFill>
                <a:srgbClr val="000000"/>
              </a:solidFill>
              <a:latin typeface="Caladea"/>
              <a:ea typeface="Caladea"/>
              <a:cs typeface="Caladea"/>
              <a:sym typeface="Caladea"/>
            </a:endParaRPr>
          </a:p>
          <a:p>
            <a:pPr indent="0" lvl="0" marL="12700" marR="86360" rtl="0" algn="l">
              <a:lnSpc>
                <a:spcPct val="100000"/>
              </a:lnSpc>
              <a:spcBef>
                <a:spcPts val="1010"/>
              </a:spcBef>
              <a:spcAft>
                <a:spcPts val="0"/>
              </a:spcAft>
              <a:buClr>
                <a:srgbClr val="000000"/>
              </a:buClr>
              <a:buSzPts val="1200"/>
              <a:buFont typeface="Arial"/>
              <a:buNone/>
            </a:pPr>
            <a:r>
              <a:rPr b="0" i="0" lang="en-US" sz="1200" u="none" cap="none" strike="noStrike">
                <a:solidFill>
                  <a:srgbClr val="3F3A33"/>
                </a:solidFill>
                <a:latin typeface="Times New Roman"/>
                <a:ea typeface="Times New Roman"/>
                <a:cs typeface="Times New Roman"/>
                <a:sym typeface="Times New Roman"/>
              </a:rPr>
              <a:t>İ</a:t>
            </a:r>
            <a:r>
              <a:rPr b="0" i="0" lang="en-US" sz="1200" u="none" cap="none" strike="noStrike">
                <a:solidFill>
                  <a:srgbClr val="3F3A33"/>
                </a:solidFill>
                <a:latin typeface="Caladea"/>
                <a:ea typeface="Caladea"/>
                <a:cs typeface="Caladea"/>
                <a:sym typeface="Caladea"/>
              </a:rPr>
              <a:t>TÜ </a:t>
            </a:r>
            <a:r>
              <a:rPr b="0" i="0" lang="en-US" sz="1200" u="sng" cap="none" strike="noStrike">
                <a:solidFill>
                  <a:srgbClr val="3F3A33"/>
                </a:solidFill>
                <a:latin typeface="Caladea"/>
                <a:ea typeface="Caladea"/>
                <a:cs typeface="Caladea"/>
                <a:sym typeface="Caladea"/>
                <a:hlinkClick r:id="rId3">
                  <a:extLst>
                    <a:ext uri="{A12FA001-AC4F-418D-AE19-62706E023703}">
                      <ahyp:hlinkClr val="tx"/>
                    </a:ext>
                  </a:extLst>
                </a:hlinkClick>
              </a:rPr>
              <a:t>Büyük Veri ve </a:t>
            </a:r>
            <a:r>
              <a:rPr b="0" i="0" lang="en-US" sz="1200" u="sng" cap="none" strike="noStrike">
                <a:solidFill>
                  <a:srgbClr val="3F3A33"/>
                </a:solidFill>
                <a:latin typeface="Times New Roman"/>
                <a:ea typeface="Times New Roman"/>
                <a:cs typeface="Times New Roman"/>
                <a:sym typeface="Times New Roman"/>
                <a:hlinkClick r:id="rId4">
                  <a:extLst>
                    <a:ext uri="{A12FA001-AC4F-418D-AE19-62706E023703}">
                      <ahyp:hlinkClr val="tx"/>
                    </a:ext>
                  </a:extLst>
                </a:hlinkClick>
              </a:rPr>
              <a:t>İş </a:t>
            </a:r>
            <a:r>
              <a:rPr b="0" i="0" lang="en-US" sz="1200" u="sng" cap="none" strike="noStrike">
                <a:solidFill>
                  <a:srgbClr val="3F3A33"/>
                </a:solidFill>
                <a:latin typeface="Caladea"/>
                <a:ea typeface="Caladea"/>
                <a:cs typeface="Caladea"/>
                <a:sym typeface="Caladea"/>
                <a:hlinkClick r:id="rId5">
                  <a:extLst>
                    <a:ext uri="{A12FA001-AC4F-418D-AE19-62706E023703}">
                      <ahyp:hlinkClr val="tx"/>
                    </a:ext>
                  </a:extLst>
                </a:hlinkClick>
              </a:rPr>
              <a:t>Analiti</a:t>
            </a:r>
            <a:r>
              <a:rPr b="0" i="0" lang="en-US" sz="1200" u="sng" cap="none" strike="noStrike">
                <a:solidFill>
                  <a:srgbClr val="3F3A33"/>
                </a:solidFill>
                <a:latin typeface="Times New Roman"/>
                <a:ea typeface="Times New Roman"/>
                <a:cs typeface="Times New Roman"/>
                <a:sym typeface="Times New Roman"/>
                <a:hlinkClick r:id="rId6">
                  <a:extLst>
                    <a:ext uri="{A12FA001-AC4F-418D-AE19-62706E023703}">
                      <ahyp:hlinkClr val="tx"/>
                    </a:ext>
                  </a:extLst>
                </a:hlinkClick>
              </a:rPr>
              <a:t>ğ</a:t>
            </a:r>
            <a:r>
              <a:rPr b="0" i="0" lang="en-US" sz="1200" u="sng" cap="none" strike="noStrike">
                <a:solidFill>
                  <a:srgbClr val="3F3A33"/>
                </a:solidFill>
                <a:latin typeface="Caladea"/>
                <a:ea typeface="Caladea"/>
                <a:cs typeface="Caladea"/>
                <a:sym typeface="Caladea"/>
                <a:hlinkClick r:id="rId7">
                  <a:extLst>
                    <a:ext uri="{A12FA001-AC4F-418D-AE19-62706E023703}">
                      <ahyp:hlinkClr val="tx"/>
                    </a:ext>
                  </a:extLst>
                </a:hlinkClick>
              </a:rPr>
              <a:t>i Uzmanlı</a:t>
            </a:r>
            <a:r>
              <a:rPr b="0" i="0" lang="en-US" sz="1200" u="sng" cap="none" strike="noStrike">
                <a:solidFill>
                  <a:srgbClr val="3F3A33"/>
                </a:solidFill>
                <a:latin typeface="Times New Roman"/>
                <a:ea typeface="Times New Roman"/>
                <a:cs typeface="Times New Roman"/>
                <a:sym typeface="Times New Roman"/>
                <a:hlinkClick r:id="rId8">
                  <a:extLst>
                    <a:ext uri="{A12FA001-AC4F-418D-AE19-62706E023703}">
                      <ahyp:hlinkClr val="tx"/>
                    </a:ext>
                  </a:extLst>
                </a:hlinkClick>
              </a:rPr>
              <a:t>ğ</a:t>
            </a:r>
            <a:r>
              <a:rPr b="0" i="0" lang="en-US" sz="1200" u="sng" cap="none" strike="noStrike">
                <a:solidFill>
                  <a:srgbClr val="3F3A33"/>
                </a:solidFill>
                <a:latin typeface="Caladea"/>
                <a:ea typeface="Caladea"/>
                <a:cs typeface="Caladea"/>
                <a:sym typeface="Caladea"/>
                <a:hlinkClick r:id="rId9">
                  <a:extLst>
                    <a:ext uri="{A12FA001-AC4F-418D-AE19-62706E023703}">
                      <ahyp:hlinkClr val="tx"/>
                    </a:ext>
                  </a:extLst>
                </a:hlinkClick>
              </a:rPr>
              <a:t>ı Sertifika Programı </a:t>
            </a:r>
            <a:r>
              <a:rPr b="0" i="0" lang="en-US" sz="1200" u="none" cap="none" strike="noStrike">
                <a:solidFill>
                  <a:srgbClr val="3F3A33"/>
                </a:solidFill>
                <a:latin typeface="Caladea"/>
                <a:ea typeface="Caladea"/>
                <a:cs typeface="Caladea"/>
                <a:sym typeface="Caladea"/>
              </a:rPr>
              <a:t>’nı 2019 yılında çalı</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tı</a:t>
            </a:r>
            <a:r>
              <a:rPr b="0" i="0" lang="en-US" sz="1200" u="none" cap="none" strike="noStrike">
                <a:solidFill>
                  <a:srgbClr val="3F3A33"/>
                </a:solidFill>
                <a:latin typeface="Times New Roman"/>
                <a:ea typeface="Times New Roman"/>
                <a:cs typeface="Times New Roman"/>
                <a:sym typeface="Times New Roman"/>
              </a:rPr>
              <a:t>ğ</a:t>
            </a:r>
            <a:r>
              <a:rPr b="0" i="0" lang="en-US" sz="1200" u="none" cap="none" strike="noStrike">
                <a:solidFill>
                  <a:srgbClr val="3F3A33"/>
                </a:solidFill>
                <a:latin typeface="Caladea"/>
                <a:ea typeface="Caladea"/>
                <a:cs typeface="Caladea"/>
                <a:sym typeface="Caladea"/>
              </a:rPr>
              <a:t>ı kurumu temsilen  tamamlamı</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tır.</a:t>
            </a:r>
            <a:endParaRPr b="0" i="0" sz="1200" u="none" cap="none" strike="noStrike">
              <a:solidFill>
                <a:srgbClr val="000000"/>
              </a:solidFill>
              <a:latin typeface="Caladea"/>
              <a:ea typeface="Caladea"/>
              <a:cs typeface="Caladea"/>
              <a:sym typeface="Caladea"/>
            </a:endParaRPr>
          </a:p>
        </p:txBody>
      </p:sp>
      <p:sp>
        <p:nvSpPr>
          <p:cNvPr id="76" name="Google Shape;76;p3"/>
          <p:cNvSpPr txBox="1"/>
          <p:nvPr/>
        </p:nvSpPr>
        <p:spPr>
          <a:xfrm>
            <a:off x="4744951" y="4011260"/>
            <a:ext cx="6642734" cy="174117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200"/>
              <a:buFont typeface="Arial"/>
              <a:buNone/>
            </a:pPr>
            <a:r>
              <a:rPr b="0" i="0" lang="en-US" sz="1200" u="none" cap="none" strike="noStrike">
                <a:solidFill>
                  <a:srgbClr val="3F3A33"/>
                </a:solidFill>
                <a:latin typeface="Caladea"/>
                <a:ea typeface="Caladea"/>
                <a:cs typeface="Caladea"/>
                <a:sym typeface="Caladea"/>
              </a:rPr>
              <a:t>2022 yılında Galatasaray Üniversitesi Fen bilimleri Enstitüsü - Veri Bilimi programı ile yüksek lisansını  tamamlamı</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tır.</a:t>
            </a:r>
            <a:endParaRPr b="0" i="0" sz="1200" u="none" cap="none" strike="noStrike">
              <a:solidFill>
                <a:srgbClr val="000000"/>
              </a:solidFill>
              <a:latin typeface="Caladea"/>
              <a:ea typeface="Caladea"/>
              <a:cs typeface="Caladea"/>
              <a:sym typeface="Caladea"/>
            </a:endParaRPr>
          </a:p>
          <a:p>
            <a:pPr indent="0" lvl="0" marL="12700" marR="614045" rtl="0" algn="l">
              <a:lnSpc>
                <a:spcPct val="100000"/>
              </a:lnSpc>
              <a:spcBef>
                <a:spcPts val="990"/>
              </a:spcBef>
              <a:spcAft>
                <a:spcPts val="0"/>
              </a:spcAft>
              <a:buClr>
                <a:srgbClr val="000000"/>
              </a:buClr>
              <a:buSzPts val="1200"/>
              <a:buFont typeface="Arial"/>
              <a:buNone/>
            </a:pPr>
            <a:r>
              <a:rPr b="0" i="0" lang="en-US" sz="1200" u="none" cap="none" strike="noStrike">
                <a:solidFill>
                  <a:srgbClr val="3F3A33"/>
                </a:solidFill>
                <a:latin typeface="Caladea"/>
                <a:ea typeface="Caladea"/>
                <a:cs typeface="Caladea"/>
                <a:sym typeface="Caladea"/>
              </a:rPr>
              <a:t>Çalı</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tı</a:t>
            </a:r>
            <a:r>
              <a:rPr b="0" i="0" lang="en-US" sz="1200" u="none" cap="none" strike="noStrike">
                <a:solidFill>
                  <a:srgbClr val="3F3A33"/>
                </a:solidFill>
                <a:latin typeface="Times New Roman"/>
                <a:ea typeface="Times New Roman"/>
                <a:cs typeface="Times New Roman"/>
                <a:sym typeface="Times New Roman"/>
              </a:rPr>
              <a:t>ğ</a:t>
            </a:r>
            <a:r>
              <a:rPr b="0" i="0" lang="en-US" sz="1200" u="none" cap="none" strike="noStrike">
                <a:solidFill>
                  <a:srgbClr val="3F3A33"/>
                </a:solidFill>
                <a:latin typeface="Caladea"/>
                <a:ea typeface="Caladea"/>
                <a:cs typeface="Caladea"/>
                <a:sym typeface="Caladea"/>
              </a:rPr>
              <a:t>ı kurumun sosyal medya sayfaları üzerinden analitik ve do</a:t>
            </a:r>
            <a:r>
              <a:rPr b="0" i="0" lang="en-US" sz="1200" u="none" cap="none" strike="noStrike">
                <a:solidFill>
                  <a:srgbClr val="3F3A33"/>
                </a:solidFill>
                <a:latin typeface="Times New Roman"/>
                <a:ea typeface="Times New Roman"/>
                <a:cs typeface="Times New Roman"/>
                <a:sym typeface="Times New Roman"/>
              </a:rPr>
              <a:t>ğ</a:t>
            </a:r>
            <a:r>
              <a:rPr b="0" i="0" lang="en-US" sz="1200" u="none" cap="none" strike="noStrike">
                <a:solidFill>
                  <a:srgbClr val="3F3A33"/>
                </a:solidFill>
                <a:latin typeface="Caladea"/>
                <a:ea typeface="Caladea"/>
                <a:cs typeface="Caladea"/>
                <a:sym typeface="Caladea"/>
              </a:rPr>
              <a:t>al dil i</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leme ile ilgili çe</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itli  ara</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tırmaları ve çalı</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maları bulunmaktadır.</a:t>
            </a:r>
            <a:endParaRPr b="0" i="0" sz="1200" u="none" cap="none" strike="noStrike">
              <a:solidFill>
                <a:srgbClr val="000000"/>
              </a:solidFill>
              <a:latin typeface="Caladea"/>
              <a:ea typeface="Caladea"/>
              <a:cs typeface="Caladea"/>
              <a:sym typeface="Caladea"/>
            </a:endParaRPr>
          </a:p>
          <a:p>
            <a:pPr indent="0" lvl="0" marL="12700" marR="38735" rtl="0" algn="l">
              <a:lnSpc>
                <a:spcPct val="100000"/>
              </a:lnSpc>
              <a:spcBef>
                <a:spcPts val="994"/>
              </a:spcBef>
              <a:spcAft>
                <a:spcPts val="0"/>
              </a:spcAft>
              <a:buClr>
                <a:srgbClr val="000000"/>
              </a:buClr>
              <a:buSzPts val="1200"/>
              <a:buFont typeface="Arial"/>
              <a:buNone/>
            </a:pPr>
            <a:r>
              <a:rPr b="0" i="0" lang="en-US" sz="1200" u="none" cap="none" strike="noStrike">
                <a:solidFill>
                  <a:srgbClr val="3F3A33"/>
                </a:solidFill>
                <a:latin typeface="Caladea"/>
                <a:ea typeface="Caladea"/>
                <a:cs typeface="Caladea"/>
                <a:sym typeface="Caladea"/>
              </a:rPr>
              <a:t>Performans yönetimi - </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ube performans metrikleri, Mü</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teri De</a:t>
            </a:r>
            <a:r>
              <a:rPr b="0" i="0" lang="en-US" sz="1200" u="none" cap="none" strike="noStrike">
                <a:solidFill>
                  <a:srgbClr val="3F3A33"/>
                </a:solidFill>
                <a:latin typeface="Times New Roman"/>
                <a:ea typeface="Times New Roman"/>
                <a:cs typeface="Times New Roman"/>
                <a:sym typeface="Times New Roman"/>
              </a:rPr>
              <a:t>ğ</a:t>
            </a:r>
            <a:r>
              <a:rPr b="0" i="0" lang="en-US" sz="1200" u="none" cap="none" strike="noStrike">
                <a:solidFill>
                  <a:srgbClr val="3F3A33"/>
                </a:solidFill>
                <a:latin typeface="Caladea"/>
                <a:ea typeface="Caladea"/>
                <a:cs typeface="Caladea"/>
                <a:sym typeface="Caladea"/>
              </a:rPr>
              <a:t>er Segmentasyonu Projesi - Banka </a:t>
            </a:r>
            <a:r>
              <a:rPr b="0" i="0" lang="en-US" sz="1200" u="none" cap="none" strike="noStrike">
                <a:solidFill>
                  <a:srgbClr val="3F3A33"/>
                </a:solidFill>
                <a:latin typeface="Times New Roman"/>
                <a:ea typeface="Times New Roman"/>
                <a:cs typeface="Times New Roman"/>
                <a:sym typeface="Times New Roman"/>
              </a:rPr>
              <a:t>İ</a:t>
            </a:r>
            <a:r>
              <a:rPr b="0" i="0" lang="en-US" sz="1200" u="none" cap="none" strike="noStrike">
                <a:solidFill>
                  <a:srgbClr val="3F3A33"/>
                </a:solidFill>
                <a:latin typeface="Caladea"/>
                <a:ea typeface="Caladea"/>
                <a:cs typeface="Caladea"/>
                <a:sym typeface="Caladea"/>
              </a:rPr>
              <a:t>çi  De</a:t>
            </a:r>
            <a:r>
              <a:rPr b="0" i="0" lang="en-US" sz="1200" u="none" cap="none" strike="noStrike">
                <a:solidFill>
                  <a:srgbClr val="3F3A33"/>
                </a:solidFill>
                <a:latin typeface="Times New Roman"/>
                <a:ea typeface="Times New Roman"/>
                <a:cs typeface="Times New Roman"/>
                <a:sym typeface="Times New Roman"/>
              </a:rPr>
              <a:t>ğ</a:t>
            </a:r>
            <a:r>
              <a:rPr b="0" i="0" lang="en-US" sz="1200" u="none" cap="none" strike="noStrike">
                <a:solidFill>
                  <a:srgbClr val="3F3A33"/>
                </a:solidFill>
                <a:latin typeface="Caladea"/>
                <a:ea typeface="Caladea"/>
                <a:cs typeface="Caladea"/>
                <a:sym typeface="Caladea"/>
              </a:rPr>
              <a:t>er Segment Modelleri, Mü</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teri Küpleri, Vadesiz </a:t>
            </a:r>
            <a:r>
              <a:rPr b="0" i="0" lang="en-US" sz="1200" u="none" cap="none" strike="noStrike">
                <a:solidFill>
                  <a:srgbClr val="3F3A33"/>
                </a:solidFill>
                <a:latin typeface="Times New Roman"/>
                <a:ea typeface="Times New Roman"/>
                <a:cs typeface="Times New Roman"/>
                <a:sym typeface="Times New Roman"/>
              </a:rPr>
              <a:t>İş</a:t>
            </a:r>
            <a:r>
              <a:rPr b="0" i="0" lang="en-US" sz="1200" u="none" cap="none" strike="noStrike">
                <a:solidFill>
                  <a:srgbClr val="3F3A33"/>
                </a:solidFill>
                <a:latin typeface="Caladea"/>
                <a:ea typeface="Caladea"/>
                <a:cs typeface="Caladea"/>
                <a:sym typeface="Caladea"/>
              </a:rPr>
              <a:t>lem Küpleri, Near-real-time batch veri aktarımı,  ETL teknolojileri, Makine ö</a:t>
            </a:r>
            <a:r>
              <a:rPr b="0" i="0" lang="en-US" sz="1200" u="none" cap="none" strike="noStrike">
                <a:solidFill>
                  <a:srgbClr val="3F3A33"/>
                </a:solidFill>
                <a:latin typeface="Times New Roman"/>
                <a:ea typeface="Times New Roman"/>
                <a:cs typeface="Times New Roman"/>
                <a:sym typeface="Times New Roman"/>
              </a:rPr>
              <a:t>ğ</a:t>
            </a:r>
            <a:r>
              <a:rPr b="0" i="0" lang="en-US" sz="1200" u="none" cap="none" strike="noStrike">
                <a:solidFill>
                  <a:srgbClr val="3F3A33"/>
                </a:solidFill>
                <a:latin typeface="Caladea"/>
                <a:ea typeface="Caladea"/>
                <a:cs typeface="Caladea"/>
                <a:sym typeface="Caladea"/>
              </a:rPr>
              <a:t>renmesi teknikleri ile çe</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itli projelerde analiz ve tahminleme ana  sorumluluk alanlarıdır.</a:t>
            </a:r>
            <a:endParaRPr b="0" i="0" sz="1200" u="none" cap="none" strike="noStrike">
              <a:solidFill>
                <a:srgbClr val="000000"/>
              </a:solidFill>
              <a:latin typeface="Caladea"/>
              <a:ea typeface="Caladea"/>
              <a:cs typeface="Caladea"/>
              <a:sym typeface="Caladea"/>
            </a:endParaRPr>
          </a:p>
        </p:txBody>
      </p:sp>
      <p:sp>
        <p:nvSpPr>
          <p:cNvPr id="77" name="Google Shape;77;p3"/>
          <p:cNvSpPr txBox="1"/>
          <p:nvPr/>
        </p:nvSpPr>
        <p:spPr>
          <a:xfrm>
            <a:off x="4744951" y="5853010"/>
            <a:ext cx="3427729"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0" i="0" lang="en-US" sz="1200" u="none" cap="none" strike="noStrike">
                <a:solidFill>
                  <a:srgbClr val="3F3A33"/>
                </a:solidFill>
                <a:latin typeface="Caladea"/>
                <a:ea typeface="Caladea"/>
                <a:cs typeface="Caladea"/>
                <a:sym typeface="Caladea"/>
              </a:rPr>
              <a:t>Çalı</a:t>
            </a:r>
            <a:r>
              <a:rPr b="0" i="0" lang="en-US" sz="1200" u="none" cap="none" strike="noStrike">
                <a:solidFill>
                  <a:srgbClr val="3F3A33"/>
                </a:solidFill>
                <a:latin typeface="Times New Roman"/>
                <a:ea typeface="Times New Roman"/>
                <a:cs typeface="Times New Roman"/>
                <a:sym typeface="Times New Roman"/>
              </a:rPr>
              <a:t>ş</a:t>
            </a:r>
            <a:r>
              <a:rPr b="0" i="0" lang="en-US" sz="1200" u="none" cap="none" strike="noStrike">
                <a:solidFill>
                  <a:srgbClr val="3F3A33"/>
                </a:solidFill>
                <a:latin typeface="Caladea"/>
                <a:ea typeface="Caladea"/>
                <a:cs typeface="Caladea"/>
                <a:sym typeface="Caladea"/>
              </a:rPr>
              <a:t>malarına veri bilimi özelinde devam etmektedir.</a:t>
            </a:r>
            <a:endParaRPr b="0" i="0" sz="1200" u="none" cap="none" strike="noStrike">
              <a:solidFill>
                <a:srgbClr val="000000"/>
              </a:solidFill>
              <a:latin typeface="Caladea"/>
              <a:ea typeface="Caladea"/>
              <a:cs typeface="Caladea"/>
              <a:sym typeface="Caladea"/>
            </a:endParaRPr>
          </a:p>
        </p:txBody>
      </p:sp>
      <p:sp>
        <p:nvSpPr>
          <p:cNvPr id="78" name="Google Shape;78;p3"/>
          <p:cNvSpPr txBox="1"/>
          <p:nvPr/>
        </p:nvSpPr>
        <p:spPr>
          <a:xfrm>
            <a:off x="1796535" y="5044426"/>
            <a:ext cx="14460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3F3A33"/>
                </a:solidFill>
                <a:latin typeface="Trebuchet MS"/>
                <a:ea typeface="Trebuchet MS"/>
                <a:cs typeface="Trebuchet MS"/>
                <a:sym typeface="Trebuchet MS"/>
              </a:rPr>
              <a:t>VERİ ARAŞTIRMACISI</a:t>
            </a:r>
            <a:endParaRPr b="0" i="0" sz="1200" u="none" cap="none" strike="noStrike">
              <a:solidFill>
                <a:srgbClr val="000000"/>
              </a:solidFill>
              <a:latin typeface="Trebuchet MS"/>
              <a:ea typeface="Trebuchet MS"/>
              <a:cs typeface="Trebuchet MS"/>
              <a:sym typeface="Trebuchet MS"/>
            </a:endParaRPr>
          </a:p>
        </p:txBody>
      </p:sp>
      <p:sp>
        <p:nvSpPr>
          <p:cNvPr id="79" name="Google Shape;79;p3"/>
          <p:cNvSpPr/>
          <p:nvPr/>
        </p:nvSpPr>
        <p:spPr>
          <a:xfrm>
            <a:off x="1178797" y="1778396"/>
            <a:ext cx="3010493" cy="301049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0" name="Google Shape;80;p3"/>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81" name="Google Shape;81;p3"/>
          <p:cNvSpPr txBox="1"/>
          <p:nvPr/>
        </p:nvSpPr>
        <p:spPr>
          <a:xfrm>
            <a:off x="653800" y="5497350"/>
            <a:ext cx="4067100" cy="4746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000"/>
              <a:buFont typeface="Arial"/>
              <a:buNone/>
            </a:pPr>
            <a:r>
              <a:rPr b="1" i="0" lang="en-US" sz="1000" u="none" cap="none" strike="noStrike">
                <a:solidFill>
                  <a:srgbClr val="3F3A33"/>
                </a:solidFill>
                <a:latin typeface="Trebuchet MS"/>
                <a:ea typeface="Trebuchet MS"/>
                <a:cs typeface="Trebuchet MS"/>
                <a:sym typeface="Trebuchet MS"/>
              </a:rPr>
              <a:t>Projenin modelleme adımında görev almış en iyi parametrelerin ve yöntemlerin seçilmesi için gerekli araştırma ve geliştirmeleri yapmıştır.</a:t>
            </a:r>
            <a:endParaRPr b="0" i="0" sz="10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4609e9431e_0_120"/>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301" name="Google Shape;301;g14609e9431e_0_120"/>
          <p:cNvSpPr txBox="1"/>
          <p:nvPr>
            <p:ph idx="1" type="body"/>
          </p:nvPr>
        </p:nvSpPr>
        <p:spPr>
          <a:xfrm>
            <a:off x="779476" y="1637725"/>
            <a:ext cx="10798800" cy="11031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SzPts val="1400"/>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SzPts val="1400"/>
              <a:buNone/>
            </a:pPr>
            <a:r>
              <a:t/>
            </a:r>
            <a:endParaRPr/>
          </a:p>
        </p:txBody>
      </p:sp>
      <p:pic>
        <p:nvPicPr>
          <p:cNvPr id="302" name="Google Shape;302;g14609e9431e_0_120"/>
          <p:cNvPicPr preferRelativeResize="0"/>
          <p:nvPr/>
        </p:nvPicPr>
        <p:blipFill rotWithShape="1">
          <a:blip r:embed="rId3">
            <a:alphaModFix/>
          </a:blip>
          <a:srcRect b="0" l="0" r="0" t="0"/>
          <a:stretch/>
        </p:blipFill>
        <p:spPr>
          <a:xfrm>
            <a:off x="1091477" y="890427"/>
            <a:ext cx="9861475" cy="52297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45f82663c7_6_22"/>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TFIDF Modelleri </a:t>
            </a:r>
            <a:endParaRPr/>
          </a:p>
        </p:txBody>
      </p:sp>
      <p:sp>
        <p:nvSpPr>
          <p:cNvPr id="308" name="Google Shape;308;g145f82663c7_6_22"/>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309" name="Google Shape;309;g145f82663c7_6_22"/>
          <p:cNvSpPr txBox="1"/>
          <p:nvPr>
            <p:ph idx="1" type="body"/>
          </p:nvPr>
        </p:nvSpPr>
        <p:spPr>
          <a:xfrm>
            <a:off x="779476" y="1790125"/>
            <a:ext cx="10798800" cy="41520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SzPts val="1400"/>
              <a:buNone/>
            </a:pPr>
            <a:r>
              <a:rPr lang="en-US" sz="2100"/>
              <a:t>Makine öğrenmesinin temel algoritmaları üzerinde denemeler yapabilmek için metinsel verilerin tokenizerlar ile matrislere dönüştürülmesi gerekiyordu. Bu nedenle en popüler tokenleştirme yöntemlerinden olan TFIDF tokenizerları kullandık.</a:t>
            </a:r>
            <a:endParaRPr sz="2100"/>
          </a:p>
          <a:p>
            <a:pPr indent="0" lvl="0" marL="0" marR="5080" rtl="0" algn="l">
              <a:lnSpc>
                <a:spcPct val="100000"/>
              </a:lnSpc>
              <a:spcBef>
                <a:spcPts val="1010"/>
              </a:spcBef>
              <a:spcAft>
                <a:spcPts val="0"/>
              </a:spcAft>
              <a:buSzPts val="1400"/>
              <a:buNone/>
            </a:pPr>
            <a:r>
              <a:t/>
            </a:r>
            <a:endParaRPr sz="2100"/>
          </a:p>
          <a:p>
            <a:pPr indent="0" lvl="0" marL="0" marR="5080" rtl="0" algn="l">
              <a:lnSpc>
                <a:spcPct val="100000"/>
              </a:lnSpc>
              <a:spcBef>
                <a:spcPts val="1010"/>
              </a:spcBef>
              <a:spcAft>
                <a:spcPts val="0"/>
              </a:spcAft>
              <a:buSzPts val="1400"/>
              <a:buNone/>
            </a:pPr>
            <a:r>
              <a:rPr lang="en-US" sz="2100"/>
              <a:t>Tokenleştirme işlemi gerçekleştirildikten sonra araştırmalarımızda metinsel verilerde başarılı olduğunu gördüğümüz sınıflandırıcıları kullandık. </a:t>
            </a:r>
            <a:endParaRPr sz="2100"/>
          </a:p>
          <a:p>
            <a:pPr indent="0" lvl="0" marL="0" marR="5080" rtl="0" algn="l">
              <a:lnSpc>
                <a:spcPct val="100000"/>
              </a:lnSpc>
              <a:spcBef>
                <a:spcPts val="1010"/>
              </a:spcBef>
              <a:spcAft>
                <a:spcPts val="0"/>
              </a:spcAft>
              <a:buSzPts val="1400"/>
              <a:buNone/>
            </a:pPr>
            <a:r>
              <a:t/>
            </a:r>
            <a:endParaRPr sz="2100"/>
          </a:p>
          <a:p>
            <a:pPr indent="0" lvl="0" marL="0" marR="5080" rtl="0" algn="l">
              <a:lnSpc>
                <a:spcPct val="100000"/>
              </a:lnSpc>
              <a:spcBef>
                <a:spcPts val="1010"/>
              </a:spcBef>
              <a:spcAft>
                <a:spcPts val="0"/>
              </a:spcAft>
              <a:buSzPts val="1400"/>
              <a:buNone/>
            </a:pPr>
            <a:r>
              <a:rPr b="1" lang="en-US" sz="2100"/>
              <a:t>BaggingClassifier, XGBClassifier, RandomForestClassifier, LGBMClassifier, SGDClassifier</a:t>
            </a:r>
            <a:endParaRPr b="1" sz="2100"/>
          </a:p>
          <a:p>
            <a:pPr indent="0" lvl="0" marL="0" marR="5080" rtl="0" algn="l">
              <a:lnSpc>
                <a:spcPct val="100000"/>
              </a:lnSpc>
              <a:spcBef>
                <a:spcPts val="1010"/>
              </a:spcBef>
              <a:spcAft>
                <a:spcPts val="0"/>
              </a:spcAft>
              <a:buSzPts val="1400"/>
              <a:buNone/>
            </a:pPr>
            <a:r>
              <a:t/>
            </a:r>
            <a:endParaRPr sz="2100"/>
          </a:p>
          <a:p>
            <a:pPr indent="0" lvl="0" marL="0" marR="5080" rtl="0" algn="l">
              <a:lnSpc>
                <a:spcPct val="100000"/>
              </a:lnSpc>
              <a:spcBef>
                <a:spcPts val="1010"/>
              </a:spcBef>
              <a:spcAft>
                <a:spcPts val="0"/>
              </a:spcAft>
              <a:buSzPts val="1400"/>
              <a:buNone/>
            </a:pPr>
            <a:r>
              <a:t/>
            </a:r>
            <a:endParaRPr sz="2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146f46c05d5_1_0"/>
          <p:cNvSpPr txBox="1"/>
          <p:nvPr>
            <p:ph type="title"/>
          </p:nvPr>
        </p:nvSpPr>
        <p:spPr>
          <a:xfrm>
            <a:off x="779473" y="910153"/>
            <a:ext cx="10633200" cy="1231500"/>
          </a:xfrm>
          <a:prstGeom prst="rect">
            <a:avLst/>
          </a:prstGeom>
          <a:noFill/>
          <a:ln>
            <a:noFill/>
          </a:ln>
        </p:spPr>
        <p:txBody>
          <a:bodyPr anchorCtr="0" anchor="t" bIns="0" lIns="0" spcFirstLastPara="1" rIns="0" wrap="square" tIns="0">
            <a:spAutoFit/>
          </a:bodyPr>
          <a:lstStyle/>
          <a:p>
            <a:pPr indent="0" lvl="0" marL="12700" rtl="0" algn="l">
              <a:lnSpc>
                <a:spcPct val="100000"/>
              </a:lnSpc>
              <a:spcBef>
                <a:spcPts val="0"/>
              </a:spcBef>
              <a:spcAft>
                <a:spcPts val="0"/>
              </a:spcAft>
              <a:buClr>
                <a:schemeClr val="dk1"/>
              </a:buClr>
              <a:buSzPts val="1400"/>
              <a:buFont typeface="Arial"/>
              <a:buNone/>
            </a:pPr>
            <a:r>
              <a:rPr lang="en-US">
                <a:solidFill>
                  <a:schemeClr val="hlink"/>
                </a:solidFill>
              </a:rPr>
              <a:t>TFIDF Model Sonuçları </a:t>
            </a:r>
            <a:endParaRPr>
              <a:solidFill>
                <a:schemeClr val="hlink"/>
              </a:solidFill>
            </a:endParaRPr>
          </a:p>
          <a:p>
            <a:pPr indent="0" lvl="0" marL="0" rtl="0" algn="l">
              <a:lnSpc>
                <a:spcPct val="100000"/>
              </a:lnSpc>
              <a:spcBef>
                <a:spcPts val="0"/>
              </a:spcBef>
              <a:spcAft>
                <a:spcPts val="0"/>
              </a:spcAft>
              <a:buSzPts val="1400"/>
              <a:buNone/>
            </a:pPr>
            <a:r>
              <a:t/>
            </a:r>
            <a:endParaRPr/>
          </a:p>
        </p:txBody>
      </p:sp>
      <p:sp>
        <p:nvSpPr>
          <p:cNvPr id="315" name="Google Shape;315;g146f46c05d5_1_0"/>
          <p:cNvSpPr txBox="1"/>
          <p:nvPr>
            <p:ph idx="1" type="body"/>
          </p:nvPr>
        </p:nvSpPr>
        <p:spPr>
          <a:xfrm>
            <a:off x="696670" y="2012993"/>
            <a:ext cx="10798800" cy="785100"/>
          </a:xfrm>
          <a:prstGeom prst="rect">
            <a:avLst/>
          </a:prstGeom>
          <a:noFill/>
          <a:ln>
            <a:noFill/>
          </a:ln>
        </p:spPr>
        <p:txBody>
          <a:bodyPr anchorCtr="0" anchor="t" bIns="0" lIns="0" spcFirstLastPara="1" rIns="0" wrap="square" tIns="0">
            <a:spAutoFit/>
          </a:bodyPr>
          <a:lstStyle/>
          <a:p>
            <a:pPr indent="0" lvl="0" marL="128270" marR="5080" rtl="0" algn="l">
              <a:lnSpc>
                <a:spcPct val="100000"/>
              </a:lnSpc>
              <a:spcBef>
                <a:spcPts val="1010"/>
              </a:spcBef>
              <a:spcAft>
                <a:spcPts val="0"/>
              </a:spcAft>
              <a:buClr>
                <a:schemeClr val="dk1"/>
              </a:buClr>
              <a:buSzPts val="1400"/>
              <a:buFont typeface="Arial"/>
              <a:buNone/>
            </a:pPr>
            <a:r>
              <a:rPr lang="en-US">
                <a:solidFill>
                  <a:schemeClr val="hlink"/>
                </a:solidFill>
              </a:rPr>
              <a:t>Cross validation yöntemi kullanılarak oluşturulan sınıflandırıcı modellerinden hyper parametreleri stratified k-fold ve ortalama deneme sonuçları şu şekildedir:</a:t>
            </a:r>
            <a:endParaRPr sz="1400">
              <a:solidFill>
                <a:schemeClr val="dk1"/>
              </a:solidFill>
            </a:endParaRPr>
          </a:p>
          <a:p>
            <a:pPr indent="0" lvl="0" marL="0" rtl="0" algn="l">
              <a:lnSpc>
                <a:spcPct val="100000"/>
              </a:lnSpc>
              <a:spcBef>
                <a:spcPts val="0"/>
              </a:spcBef>
              <a:spcAft>
                <a:spcPts val="0"/>
              </a:spcAft>
              <a:buSzPts val="1400"/>
              <a:buNone/>
            </a:pPr>
            <a:r>
              <a:t/>
            </a:r>
            <a:endParaRPr/>
          </a:p>
        </p:txBody>
      </p:sp>
      <p:pic>
        <p:nvPicPr>
          <p:cNvPr id="316" name="Google Shape;316;g146f46c05d5_1_0"/>
          <p:cNvPicPr preferRelativeResize="0"/>
          <p:nvPr/>
        </p:nvPicPr>
        <p:blipFill rotWithShape="1">
          <a:blip r:embed="rId3">
            <a:alphaModFix/>
          </a:blip>
          <a:srcRect b="0" l="0" r="0" t="0"/>
          <a:stretch/>
        </p:blipFill>
        <p:spPr>
          <a:xfrm>
            <a:off x="779475" y="2635199"/>
            <a:ext cx="3058150" cy="3380050"/>
          </a:xfrm>
          <a:prstGeom prst="rect">
            <a:avLst/>
          </a:prstGeom>
          <a:noFill/>
          <a:ln>
            <a:noFill/>
          </a:ln>
        </p:spPr>
      </p:pic>
      <p:sp>
        <p:nvSpPr>
          <p:cNvPr id="317" name="Google Shape;317;g146f46c05d5_1_0"/>
          <p:cNvSpPr txBox="1"/>
          <p:nvPr/>
        </p:nvSpPr>
        <p:spPr>
          <a:xfrm>
            <a:off x="777000" y="6125600"/>
            <a:ext cx="79260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2000" u="none" cap="none" strike="noStrike">
                <a:solidFill>
                  <a:srgbClr val="000000"/>
                </a:solidFill>
                <a:latin typeface="Caladea"/>
                <a:ea typeface="Caladea"/>
                <a:cs typeface="Caladea"/>
                <a:sym typeface="Caladea"/>
              </a:rPr>
              <a:t>Bu sonuçlardan anlaşılacağı üzere </a:t>
            </a:r>
            <a:r>
              <a:rPr b="1" i="0" lang="en-US" sz="2000" u="none" cap="none" strike="noStrike">
                <a:solidFill>
                  <a:srgbClr val="000000"/>
                </a:solidFill>
                <a:latin typeface="Caladea"/>
                <a:ea typeface="Caladea"/>
                <a:cs typeface="Caladea"/>
                <a:sym typeface="Caladea"/>
              </a:rPr>
              <a:t>en iyi performansı gösteren SGDClassifier olarak tespit edilmiştir. </a:t>
            </a:r>
            <a:endParaRPr b="0" i="0" sz="1400" u="none" cap="none" strike="noStrike">
              <a:solidFill>
                <a:srgbClr val="000000"/>
              </a:solidFill>
              <a:latin typeface="Caladea"/>
              <a:ea typeface="Caladea"/>
              <a:cs typeface="Caladea"/>
              <a:sym typeface="Calade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adea"/>
              <a:ea typeface="Caladea"/>
              <a:cs typeface="Caladea"/>
              <a:sym typeface="Caladea"/>
            </a:endParaRPr>
          </a:p>
        </p:txBody>
      </p:sp>
      <p:sp>
        <p:nvSpPr>
          <p:cNvPr id="318" name="Google Shape;318;g146f46c05d5_1_0"/>
          <p:cNvSpPr txBox="1"/>
          <p:nvPr/>
        </p:nvSpPr>
        <p:spPr>
          <a:xfrm>
            <a:off x="4688200" y="2310950"/>
            <a:ext cx="6510900" cy="373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sz="2000">
              <a:latin typeface="Caladea"/>
              <a:ea typeface="Caladea"/>
              <a:cs typeface="Caladea"/>
              <a:sym typeface="Caladea"/>
            </a:endParaRPr>
          </a:p>
          <a:p>
            <a:pPr indent="0" lvl="0" marL="0" marR="0" rtl="0" algn="l">
              <a:lnSpc>
                <a:spcPct val="100000"/>
              </a:lnSpc>
              <a:spcBef>
                <a:spcPts val="0"/>
              </a:spcBef>
              <a:spcAft>
                <a:spcPts val="0"/>
              </a:spcAft>
              <a:buClr>
                <a:srgbClr val="000000"/>
              </a:buClr>
              <a:buSzPts val="1400"/>
              <a:buFont typeface="Arial"/>
              <a:buNone/>
            </a:pPr>
            <a:r>
              <a:rPr b="1" lang="en-US">
                <a:latin typeface="Caladea"/>
                <a:ea typeface="Caladea"/>
                <a:cs typeface="Caladea"/>
                <a:sym typeface="Caladea"/>
              </a:rPr>
              <a:t>RandomForest için </a:t>
            </a:r>
            <a:r>
              <a:rPr b="1" lang="en-US">
                <a:solidFill>
                  <a:schemeClr val="dk1"/>
                </a:solidFill>
                <a:latin typeface="Caladea"/>
                <a:ea typeface="Caladea"/>
                <a:cs typeface="Caladea"/>
                <a:sym typeface="Caladea"/>
              </a:rPr>
              <a:t>BEST PARAMS: </a:t>
            </a:r>
            <a:r>
              <a:rPr lang="en-US">
                <a:solidFill>
                  <a:schemeClr val="dk1"/>
                </a:solidFill>
                <a:latin typeface="Caladea"/>
                <a:ea typeface="Caladea"/>
                <a:cs typeface="Caladea"/>
                <a:sym typeface="Caladea"/>
              </a:rPr>
              <a:t>{'bootstrap': False, 'max_depth': None, 'min_samples_leaf': 2, 'min_samples_split': 2, 'n_estimators': 50}</a:t>
            </a:r>
            <a:endParaRPr>
              <a:solidFill>
                <a:schemeClr val="dk1"/>
              </a:solidFill>
              <a:latin typeface="Caladea"/>
              <a:ea typeface="Caladea"/>
              <a:cs typeface="Caladea"/>
              <a:sym typeface="Caladea"/>
            </a:endParaRPr>
          </a:p>
          <a:p>
            <a:pPr indent="0" lvl="0" marL="0" marR="266700" rtl="0" algn="l">
              <a:lnSpc>
                <a:spcPct val="115000"/>
              </a:lnSpc>
              <a:spcBef>
                <a:spcPts val="1600"/>
              </a:spcBef>
              <a:spcAft>
                <a:spcPts val="0"/>
              </a:spcAft>
              <a:buClr>
                <a:schemeClr val="dk1"/>
              </a:buClr>
              <a:buSzPts val="1100"/>
              <a:buFont typeface="Arial"/>
              <a:buNone/>
            </a:pPr>
            <a:r>
              <a:rPr b="1" lang="en-US">
                <a:solidFill>
                  <a:schemeClr val="dk1"/>
                </a:solidFill>
                <a:latin typeface="Caladea"/>
                <a:ea typeface="Caladea"/>
                <a:cs typeface="Caladea"/>
                <a:sym typeface="Caladea"/>
              </a:rPr>
              <a:t>Bagging için BEST PARAMS:</a:t>
            </a:r>
            <a:r>
              <a:rPr lang="en-US">
                <a:solidFill>
                  <a:schemeClr val="dk1"/>
                </a:solidFill>
                <a:latin typeface="Caladea"/>
                <a:ea typeface="Caladea"/>
                <a:cs typeface="Caladea"/>
                <a:sym typeface="Caladea"/>
              </a:rPr>
              <a:t> {'max_features': 0.7, 'max_samples': 0.5}</a:t>
            </a:r>
            <a:endParaRPr>
              <a:solidFill>
                <a:schemeClr val="dk1"/>
              </a:solidFill>
              <a:latin typeface="Caladea"/>
              <a:ea typeface="Caladea"/>
              <a:cs typeface="Caladea"/>
              <a:sym typeface="Caladea"/>
            </a:endParaRPr>
          </a:p>
          <a:p>
            <a:pPr indent="0" lvl="0" marL="0" marR="0" rtl="0" algn="l">
              <a:lnSpc>
                <a:spcPct val="100000"/>
              </a:lnSpc>
              <a:spcBef>
                <a:spcPts val="500"/>
              </a:spcBef>
              <a:spcAft>
                <a:spcPts val="0"/>
              </a:spcAft>
              <a:buClr>
                <a:srgbClr val="000000"/>
              </a:buClr>
              <a:buSzPts val="1400"/>
              <a:buFont typeface="Arial"/>
              <a:buNone/>
            </a:pPr>
            <a:r>
              <a:t/>
            </a:r>
            <a:endParaRPr>
              <a:solidFill>
                <a:schemeClr val="dk1"/>
              </a:solidFill>
              <a:latin typeface="Caladea"/>
              <a:ea typeface="Caladea"/>
              <a:cs typeface="Caladea"/>
              <a:sym typeface="Caladea"/>
            </a:endParaRPr>
          </a:p>
          <a:p>
            <a:pPr indent="0" lvl="0" marL="0" marR="0" rtl="0" algn="l">
              <a:lnSpc>
                <a:spcPct val="100000"/>
              </a:lnSpc>
              <a:spcBef>
                <a:spcPts val="0"/>
              </a:spcBef>
              <a:spcAft>
                <a:spcPts val="0"/>
              </a:spcAft>
              <a:buClr>
                <a:srgbClr val="000000"/>
              </a:buClr>
              <a:buSzPts val="1400"/>
              <a:buFont typeface="Arial"/>
              <a:buNone/>
            </a:pPr>
            <a:r>
              <a:rPr b="1" lang="en-US">
                <a:latin typeface="Caladea"/>
                <a:ea typeface="Caladea"/>
                <a:cs typeface="Caladea"/>
                <a:sym typeface="Caladea"/>
              </a:rPr>
              <a:t>XGBoost için</a:t>
            </a:r>
            <a:r>
              <a:rPr b="1" lang="en-US">
                <a:solidFill>
                  <a:srgbClr val="212121"/>
                </a:solidFill>
                <a:latin typeface="Caladea"/>
                <a:ea typeface="Caladea"/>
                <a:cs typeface="Caladea"/>
                <a:sym typeface="Caladea"/>
              </a:rPr>
              <a:t> </a:t>
            </a:r>
            <a:r>
              <a:rPr b="1" lang="en-US">
                <a:solidFill>
                  <a:schemeClr val="dk1"/>
                </a:solidFill>
                <a:latin typeface="Caladea"/>
                <a:ea typeface="Caladea"/>
                <a:cs typeface="Caladea"/>
                <a:sym typeface="Caladea"/>
              </a:rPr>
              <a:t>BEST PARAMS: </a:t>
            </a:r>
            <a:r>
              <a:rPr lang="en-US">
                <a:solidFill>
                  <a:schemeClr val="dk1"/>
                </a:solidFill>
                <a:latin typeface="Caladea"/>
                <a:ea typeface="Caladea"/>
                <a:cs typeface="Caladea"/>
                <a:sym typeface="Caladea"/>
              </a:rPr>
              <a:t>{</a:t>
            </a:r>
            <a:r>
              <a:rPr lang="en-US">
                <a:solidFill>
                  <a:schemeClr val="dk1"/>
                </a:solidFill>
                <a:latin typeface="Caladea"/>
                <a:ea typeface="Caladea"/>
                <a:cs typeface="Caladea"/>
                <a:sym typeface="Caladea"/>
              </a:rPr>
              <a:t>base_score:0.5, learning_rate:0.1, max_depth:10, n_estimators:100, objective:'binary:logistic'}</a:t>
            </a:r>
            <a:endParaRPr>
              <a:solidFill>
                <a:srgbClr val="212121"/>
              </a:solidFill>
              <a:latin typeface="Caladea"/>
              <a:ea typeface="Caladea"/>
              <a:cs typeface="Caladea"/>
              <a:sym typeface="Caladea"/>
            </a:endParaRPr>
          </a:p>
          <a:p>
            <a:pPr indent="0" lvl="0" marL="0" rtl="0" algn="l">
              <a:lnSpc>
                <a:spcPct val="110795"/>
              </a:lnSpc>
              <a:spcBef>
                <a:spcPts val="0"/>
              </a:spcBef>
              <a:spcAft>
                <a:spcPts val="0"/>
              </a:spcAft>
              <a:buClr>
                <a:schemeClr val="dk1"/>
              </a:buClr>
              <a:buSzPts val="1100"/>
              <a:buFont typeface="Arial"/>
              <a:buNone/>
            </a:pPr>
            <a:r>
              <a:t/>
            </a:r>
            <a:endParaRPr>
              <a:solidFill>
                <a:srgbClr val="212121"/>
              </a:solidFill>
              <a:latin typeface="Caladea"/>
              <a:ea typeface="Caladea"/>
              <a:cs typeface="Caladea"/>
              <a:sym typeface="Caladea"/>
            </a:endParaRPr>
          </a:p>
          <a:p>
            <a:pPr indent="0" lvl="0" marL="0" rtl="0" algn="l">
              <a:lnSpc>
                <a:spcPct val="110795"/>
              </a:lnSpc>
              <a:spcBef>
                <a:spcPts val="0"/>
              </a:spcBef>
              <a:spcAft>
                <a:spcPts val="0"/>
              </a:spcAft>
              <a:buClr>
                <a:schemeClr val="dk1"/>
              </a:buClr>
              <a:buSzPts val="1100"/>
              <a:buFont typeface="Arial"/>
              <a:buNone/>
            </a:pPr>
            <a:r>
              <a:rPr b="1" lang="en-US">
                <a:solidFill>
                  <a:srgbClr val="212121"/>
                </a:solidFill>
                <a:latin typeface="Caladea"/>
                <a:ea typeface="Caladea"/>
                <a:cs typeface="Caladea"/>
                <a:sym typeface="Caladea"/>
              </a:rPr>
              <a:t>lightgbm için </a:t>
            </a:r>
            <a:r>
              <a:rPr b="1" lang="en-US">
                <a:solidFill>
                  <a:schemeClr val="dk1"/>
                </a:solidFill>
                <a:latin typeface="Caladea"/>
                <a:ea typeface="Caladea"/>
                <a:cs typeface="Caladea"/>
                <a:sym typeface="Caladea"/>
              </a:rPr>
              <a:t>BEST PARAMS: </a:t>
            </a:r>
            <a:r>
              <a:rPr lang="en-US">
                <a:solidFill>
                  <a:schemeClr val="dk1"/>
                </a:solidFill>
                <a:latin typeface="Caladea"/>
                <a:ea typeface="Caladea"/>
                <a:cs typeface="Caladea"/>
                <a:sym typeface="Caladea"/>
              </a:rPr>
              <a:t>{'max_depth': 10, 'min_data_in_leaf': 90, 'num_leaves': 1200}</a:t>
            </a:r>
            <a:endParaRPr>
              <a:solidFill>
                <a:schemeClr val="dk1"/>
              </a:solidFill>
              <a:latin typeface="Caladea"/>
              <a:ea typeface="Caladea"/>
              <a:cs typeface="Caladea"/>
              <a:sym typeface="Caladea"/>
            </a:endParaRPr>
          </a:p>
          <a:p>
            <a:pPr indent="0" lvl="0" marL="0" rtl="0" algn="l">
              <a:lnSpc>
                <a:spcPct val="110795"/>
              </a:lnSpc>
              <a:spcBef>
                <a:spcPts val="0"/>
              </a:spcBef>
              <a:spcAft>
                <a:spcPts val="0"/>
              </a:spcAft>
              <a:buClr>
                <a:schemeClr val="dk1"/>
              </a:buClr>
              <a:buSzPts val="1100"/>
              <a:buFont typeface="Arial"/>
              <a:buNone/>
            </a:pPr>
            <a:r>
              <a:t/>
            </a:r>
            <a:endParaRPr b="1">
              <a:solidFill>
                <a:srgbClr val="212121"/>
              </a:solidFill>
              <a:latin typeface="Caladea"/>
              <a:ea typeface="Caladea"/>
              <a:cs typeface="Caladea"/>
              <a:sym typeface="Caladea"/>
            </a:endParaRPr>
          </a:p>
          <a:p>
            <a:pPr indent="0" lvl="0" marL="0" rtl="0" algn="l">
              <a:lnSpc>
                <a:spcPct val="110795"/>
              </a:lnSpc>
              <a:spcBef>
                <a:spcPts val="0"/>
              </a:spcBef>
              <a:spcAft>
                <a:spcPts val="0"/>
              </a:spcAft>
              <a:buClr>
                <a:schemeClr val="dk1"/>
              </a:buClr>
              <a:buSzPts val="1100"/>
              <a:buFont typeface="Arial"/>
              <a:buNone/>
            </a:pPr>
            <a:r>
              <a:rPr b="1" lang="en-US">
                <a:solidFill>
                  <a:srgbClr val="212121"/>
                </a:solidFill>
                <a:latin typeface="Caladea"/>
                <a:ea typeface="Caladea"/>
                <a:cs typeface="Caladea"/>
                <a:sym typeface="Caladea"/>
              </a:rPr>
              <a:t>SGDClassifier için BEST PARAMS: </a:t>
            </a:r>
            <a:r>
              <a:rPr lang="en-US">
                <a:solidFill>
                  <a:srgbClr val="212121"/>
                </a:solidFill>
                <a:latin typeface="Caladea"/>
                <a:ea typeface="Caladea"/>
                <a:cs typeface="Caladea"/>
                <a:sym typeface="Caladea"/>
              </a:rPr>
              <a:t>{‘max_iter’: </a:t>
            </a:r>
            <a:r>
              <a:rPr lang="en-US">
                <a:solidFill>
                  <a:srgbClr val="212529"/>
                </a:solidFill>
                <a:highlight>
                  <a:srgbClr val="FFFFFF"/>
                </a:highlight>
                <a:latin typeface="Caladea"/>
                <a:ea typeface="Caladea"/>
                <a:cs typeface="Caladea"/>
                <a:sym typeface="Caladea"/>
              </a:rPr>
              <a:t>1000, ‘tol’: 1e-03, ‘learning_rate’: ‘adaptive’, ‘class_weight’: ‘balanced’</a:t>
            </a:r>
            <a:r>
              <a:rPr lang="en-US">
                <a:solidFill>
                  <a:srgbClr val="212121"/>
                </a:solidFill>
                <a:latin typeface="Caladea"/>
                <a:ea typeface="Caladea"/>
                <a:cs typeface="Caladea"/>
                <a:sym typeface="Caladea"/>
              </a:rPr>
              <a:t>}</a:t>
            </a:r>
            <a:endParaRPr>
              <a:latin typeface="Caladea"/>
              <a:ea typeface="Caladea"/>
              <a:cs typeface="Caladea"/>
              <a:sym typeface="Caladea"/>
            </a:endParaRPr>
          </a:p>
          <a:p>
            <a:pPr indent="0" lvl="0" marL="0" marR="0" rtl="0" algn="l">
              <a:lnSpc>
                <a:spcPct val="100000"/>
              </a:lnSpc>
              <a:spcBef>
                <a:spcPts val="0"/>
              </a:spcBef>
              <a:spcAft>
                <a:spcPts val="0"/>
              </a:spcAft>
              <a:buClr>
                <a:srgbClr val="000000"/>
              </a:buClr>
              <a:buSzPts val="1400"/>
              <a:buFont typeface="Arial"/>
              <a:buNone/>
            </a:pPr>
            <a:r>
              <a:t/>
            </a:r>
            <a:endParaRPr i="0" u="none" cap="none" strike="noStrike">
              <a:solidFill>
                <a:srgbClr val="000000"/>
              </a:solidFill>
              <a:latin typeface="Caladea"/>
              <a:ea typeface="Caladea"/>
              <a:cs typeface="Caladea"/>
              <a:sym typeface="Calade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4609e9431e_0_29"/>
          <p:cNvSpPr txBox="1"/>
          <p:nvPr>
            <p:ph type="title"/>
          </p:nvPr>
        </p:nvSpPr>
        <p:spPr>
          <a:xfrm>
            <a:off x="779475" y="910150"/>
            <a:ext cx="8811300" cy="10596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dk1"/>
              </a:buClr>
              <a:buSzPts val="1400"/>
              <a:buFont typeface="Arial"/>
              <a:buNone/>
            </a:pPr>
            <a:r>
              <a:rPr lang="en-US" sz="3200">
                <a:solidFill>
                  <a:schemeClr val="hlink"/>
                </a:solidFill>
              </a:rPr>
              <a:t>Bert Base Transformers Classification Modelleri</a:t>
            </a:r>
            <a:endParaRPr sz="2500">
              <a:solidFill>
                <a:schemeClr val="hlink"/>
              </a:solidFill>
            </a:endParaRPr>
          </a:p>
          <a:p>
            <a:pPr indent="0" lvl="0" marL="12700" rtl="0" algn="l">
              <a:lnSpc>
                <a:spcPct val="100000"/>
              </a:lnSpc>
              <a:spcBef>
                <a:spcPts val="0"/>
              </a:spcBef>
              <a:spcAft>
                <a:spcPts val="0"/>
              </a:spcAft>
              <a:buSzPts val="1400"/>
              <a:buNone/>
            </a:pPr>
            <a:r>
              <a:t/>
            </a:r>
            <a:endParaRPr sz="3600"/>
          </a:p>
        </p:txBody>
      </p:sp>
      <p:sp>
        <p:nvSpPr>
          <p:cNvPr id="324" name="Google Shape;324;g14609e9431e_0_29"/>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325" name="Google Shape;325;g14609e9431e_0_29"/>
          <p:cNvSpPr txBox="1"/>
          <p:nvPr/>
        </p:nvSpPr>
        <p:spPr>
          <a:xfrm>
            <a:off x="870850" y="2641325"/>
            <a:ext cx="10270500" cy="400200"/>
          </a:xfrm>
          <a:prstGeom prst="rect">
            <a:avLst/>
          </a:prstGeom>
          <a:noFill/>
          <a:ln>
            <a:noFill/>
          </a:ln>
        </p:spPr>
        <p:txBody>
          <a:bodyPr anchorCtr="0" anchor="t" bIns="91425" lIns="91425" spcFirstLastPara="1" rIns="91425" wrap="square" tIns="91425">
            <a:spAutoFit/>
          </a:bodyPr>
          <a:lstStyle/>
          <a:p>
            <a:pPr indent="0" lvl="0" marL="0" marR="5080" rtl="0" algn="l">
              <a:lnSpc>
                <a:spcPct val="100000"/>
              </a:lnSpc>
              <a:spcBef>
                <a:spcPts val="1010"/>
              </a:spcBef>
              <a:spcAft>
                <a:spcPts val="0"/>
              </a:spcAft>
              <a:buClr>
                <a:srgbClr val="000000"/>
              </a:buClr>
              <a:buSzPts val="1400"/>
              <a:buFont typeface="Arial"/>
              <a:buNone/>
            </a:pPr>
            <a:r>
              <a:t/>
            </a:r>
            <a:endParaRPr b="0" i="0" sz="1400" u="none" cap="none" strike="noStrike">
              <a:solidFill>
                <a:srgbClr val="000000"/>
              </a:solidFill>
              <a:latin typeface="Caladea"/>
              <a:ea typeface="Caladea"/>
              <a:cs typeface="Caladea"/>
              <a:sym typeface="Caladea"/>
            </a:endParaRPr>
          </a:p>
        </p:txBody>
      </p:sp>
      <p:pic>
        <p:nvPicPr>
          <p:cNvPr id="326" name="Google Shape;326;g14609e9431e_0_29"/>
          <p:cNvPicPr preferRelativeResize="0"/>
          <p:nvPr/>
        </p:nvPicPr>
        <p:blipFill rotWithShape="1">
          <a:blip r:embed="rId3">
            <a:alphaModFix/>
          </a:blip>
          <a:srcRect b="0" l="0" r="0" t="0"/>
          <a:stretch/>
        </p:blipFill>
        <p:spPr>
          <a:xfrm>
            <a:off x="1190013" y="3709376"/>
            <a:ext cx="9086227" cy="2375850"/>
          </a:xfrm>
          <a:prstGeom prst="rect">
            <a:avLst/>
          </a:prstGeom>
          <a:noFill/>
          <a:ln>
            <a:noFill/>
          </a:ln>
        </p:spPr>
      </p:pic>
      <p:sp>
        <p:nvSpPr>
          <p:cNvPr id="327" name="Google Shape;327;g14609e9431e_0_29"/>
          <p:cNvSpPr txBox="1"/>
          <p:nvPr/>
        </p:nvSpPr>
        <p:spPr>
          <a:xfrm>
            <a:off x="950750" y="2151213"/>
            <a:ext cx="9325500" cy="2052300"/>
          </a:xfrm>
          <a:prstGeom prst="rect">
            <a:avLst/>
          </a:prstGeom>
          <a:noFill/>
          <a:ln>
            <a:noFill/>
          </a:ln>
        </p:spPr>
        <p:txBody>
          <a:bodyPr anchorCtr="0" anchor="t" bIns="91425" lIns="91425" spcFirstLastPara="1" rIns="91425" wrap="square" tIns="91425">
            <a:spAutoFit/>
          </a:bodyPr>
          <a:lstStyle/>
          <a:p>
            <a:pPr indent="457200" lvl="0" marL="0" marR="5080" rtl="0" algn="l">
              <a:spcBef>
                <a:spcPts val="1010"/>
              </a:spcBef>
              <a:spcAft>
                <a:spcPts val="0"/>
              </a:spcAft>
              <a:buNone/>
            </a:pPr>
            <a:r>
              <a:rPr lang="en-US" sz="1450">
                <a:solidFill>
                  <a:schemeClr val="hlink"/>
                </a:solidFill>
                <a:highlight>
                  <a:schemeClr val="lt1"/>
                </a:highlight>
                <a:uFill>
                  <a:noFill/>
                </a:uFill>
                <a:latin typeface="Roboto"/>
                <a:ea typeface="Roboto"/>
                <a:cs typeface="Roboto"/>
                <a:sym typeface="Roboto"/>
                <a:hlinkClick r:id="rId4"/>
              </a:rPr>
              <a:t>Türkçe OSCAR külliyatının filtrelenmiş ve cümle bölümlenmiş bir versiyonu , yeni bir Wikipedia dökümü, çeşitli OPUS külliyatları ve Kemal Oflazer tarafından sağlanan özel bir bütünce üzerinde eğitilmiştir</a:t>
            </a:r>
            <a:r>
              <a:rPr lang="en-US" sz="1750">
                <a:solidFill>
                  <a:schemeClr val="hlink"/>
                </a:solidFill>
                <a:highlight>
                  <a:schemeClr val="lt1"/>
                </a:highlight>
                <a:uFill>
                  <a:noFill/>
                </a:uFill>
                <a:latin typeface="Roboto"/>
                <a:ea typeface="Roboto"/>
                <a:cs typeface="Roboto"/>
                <a:sym typeface="Roboto"/>
                <a:hlinkClick r:id="rId5"/>
              </a:rPr>
              <a:t> </a:t>
            </a:r>
            <a:r>
              <a:rPr lang="en-US" sz="1450">
                <a:solidFill>
                  <a:srgbClr val="52525B"/>
                </a:solidFill>
                <a:highlight>
                  <a:schemeClr val="lt1"/>
                </a:highlight>
                <a:latin typeface="Roboto"/>
                <a:ea typeface="Roboto"/>
                <a:cs typeface="Roboto"/>
                <a:sym typeface="Roboto"/>
              </a:rPr>
              <a:t>Son eğitim korpusu boyutu 35 GB ve 44.04.976.662 token a sahiptir. Google'ın TensorFlow Araştırma Bulutu (TFRC) sayesinde kılıfsız bir modeli bir TPU v3-8 üzerinde 2 milyon adım için eğitildi. Bu model için 128k'lık bir kelime hazinesi kullanılıyor. </a:t>
            </a:r>
            <a:endParaRPr sz="1450">
              <a:solidFill>
                <a:srgbClr val="52525B"/>
              </a:solidFill>
              <a:highlight>
                <a:schemeClr val="lt1"/>
              </a:highlight>
              <a:latin typeface="Roboto"/>
              <a:ea typeface="Roboto"/>
              <a:cs typeface="Roboto"/>
              <a:sym typeface="Roboto"/>
            </a:endParaRPr>
          </a:p>
          <a:p>
            <a:pPr indent="0" lvl="0" marL="0" marR="5080" rtl="0" algn="l">
              <a:spcBef>
                <a:spcPts val="1010"/>
              </a:spcBef>
              <a:spcAft>
                <a:spcPts val="0"/>
              </a:spcAft>
              <a:buNone/>
            </a:pPr>
            <a:r>
              <a:t/>
            </a:r>
            <a:endParaRPr sz="1450">
              <a:solidFill>
                <a:srgbClr val="52525B"/>
              </a:solidFill>
              <a:highlight>
                <a:schemeClr val="lt1"/>
              </a:highlight>
              <a:latin typeface="Roboto"/>
              <a:ea typeface="Roboto"/>
              <a:cs typeface="Roboto"/>
              <a:sym typeface="Roboto"/>
            </a:endParaRPr>
          </a:p>
          <a:p>
            <a:pPr indent="457200" lvl="0" marL="0" marR="5080" rtl="0" algn="l">
              <a:spcBef>
                <a:spcPts val="1010"/>
              </a:spcBef>
              <a:spcAft>
                <a:spcPts val="0"/>
              </a:spcAft>
              <a:buNone/>
            </a:pPr>
            <a:r>
              <a:t/>
            </a:r>
            <a:endParaRPr sz="1450">
              <a:solidFill>
                <a:srgbClr val="52525B"/>
              </a:solidFill>
              <a:highlight>
                <a:schemeClr val="lt1"/>
              </a:highlight>
              <a:latin typeface="Roboto"/>
              <a:ea typeface="Roboto"/>
              <a:cs typeface="Roboto"/>
              <a:sym typeface="Roboto"/>
            </a:endParaRPr>
          </a:p>
        </p:txBody>
      </p:sp>
      <p:sp>
        <p:nvSpPr>
          <p:cNvPr id="328" name="Google Shape;328;g14609e9431e_0_29"/>
          <p:cNvSpPr txBox="1"/>
          <p:nvPr/>
        </p:nvSpPr>
        <p:spPr>
          <a:xfrm>
            <a:off x="2560550" y="1626375"/>
            <a:ext cx="6710700" cy="392400"/>
          </a:xfrm>
          <a:prstGeom prst="rect">
            <a:avLst/>
          </a:prstGeom>
          <a:noFill/>
          <a:ln>
            <a:noFill/>
          </a:ln>
        </p:spPr>
        <p:txBody>
          <a:bodyPr anchorCtr="0" anchor="t" bIns="91425" lIns="91425" spcFirstLastPara="1" rIns="91425" wrap="square" tIns="91425">
            <a:spAutoFit/>
          </a:bodyPr>
          <a:lstStyle/>
          <a:p>
            <a:pPr indent="457200" lvl="0" marL="0" marR="5080" rtl="0" algn="l">
              <a:spcBef>
                <a:spcPts val="1010"/>
              </a:spcBef>
              <a:spcAft>
                <a:spcPts val="0"/>
              </a:spcAft>
              <a:buNone/>
            </a:pPr>
            <a:r>
              <a:rPr b="1" lang="en-US" sz="1350">
                <a:solidFill>
                  <a:srgbClr val="1F2937"/>
                </a:solidFill>
                <a:highlight>
                  <a:schemeClr val="lt1"/>
                </a:highlight>
                <a:latin typeface="Courier New"/>
                <a:ea typeface="Courier New"/>
                <a:cs typeface="Courier New"/>
                <a:sym typeface="Courier New"/>
              </a:rPr>
              <a:t>dbmdz/bert-base-turkish-128k-uncased</a:t>
            </a:r>
            <a:endParaRPr sz="1250">
              <a:solidFill>
                <a:srgbClr val="52525B"/>
              </a:solidFill>
              <a:highlight>
                <a:schemeClr val="lt1"/>
              </a:highlight>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46f5a249f2_0_35"/>
          <p:cNvSpPr txBox="1"/>
          <p:nvPr>
            <p:ph type="title"/>
          </p:nvPr>
        </p:nvSpPr>
        <p:spPr>
          <a:xfrm>
            <a:off x="779475" y="910150"/>
            <a:ext cx="8811300" cy="11211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chemeClr val="dk1"/>
              </a:buClr>
              <a:buSzPts val="1400"/>
              <a:buFont typeface="Arial"/>
              <a:buNone/>
            </a:pPr>
            <a:r>
              <a:rPr lang="en-US" sz="3600">
                <a:solidFill>
                  <a:schemeClr val="hlink"/>
                </a:solidFill>
              </a:rPr>
              <a:t>Model Hyper Parameters</a:t>
            </a:r>
            <a:endParaRPr sz="3600">
              <a:solidFill>
                <a:schemeClr val="hlink"/>
              </a:solidFill>
            </a:endParaRPr>
          </a:p>
          <a:p>
            <a:pPr indent="0" lvl="0" marL="12700" rtl="0" algn="l">
              <a:lnSpc>
                <a:spcPct val="100000"/>
              </a:lnSpc>
              <a:spcBef>
                <a:spcPts val="0"/>
              </a:spcBef>
              <a:spcAft>
                <a:spcPts val="0"/>
              </a:spcAft>
              <a:buSzPts val="1400"/>
              <a:buNone/>
            </a:pPr>
            <a:r>
              <a:t/>
            </a:r>
            <a:endParaRPr sz="3600"/>
          </a:p>
        </p:txBody>
      </p:sp>
      <p:sp>
        <p:nvSpPr>
          <p:cNvPr id="334" name="Google Shape;334;g146f5a249f2_0_35"/>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335" name="Google Shape;335;g146f5a249f2_0_35"/>
          <p:cNvSpPr txBox="1"/>
          <p:nvPr>
            <p:ph idx="1" type="body"/>
          </p:nvPr>
        </p:nvSpPr>
        <p:spPr>
          <a:xfrm>
            <a:off x="558376" y="1935300"/>
            <a:ext cx="10798800" cy="7887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SzPts val="1400"/>
              <a:buNone/>
            </a:pPr>
            <a:r>
              <a:rPr lang="en-US" sz="2100"/>
              <a:t>Tercih edilen modeller üzerinde en uygun parametrenin analizini yapabilmek için Hyper-parameter tuning işlemi gerçekleştirilmiştir. </a:t>
            </a:r>
            <a:endParaRPr sz="2100"/>
          </a:p>
        </p:txBody>
      </p:sp>
      <p:sp>
        <p:nvSpPr>
          <p:cNvPr id="336" name="Google Shape;336;g146f5a249f2_0_35"/>
          <p:cNvSpPr txBox="1"/>
          <p:nvPr/>
        </p:nvSpPr>
        <p:spPr>
          <a:xfrm>
            <a:off x="4355750" y="3197300"/>
            <a:ext cx="32838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adea"/>
                <a:ea typeface="Caladea"/>
                <a:cs typeface="Caladea"/>
                <a:sym typeface="Caladea"/>
              </a:rPr>
              <a:t>weight=[1,1,0.8,0.6]</a:t>
            </a:r>
            <a:endParaRPr>
              <a:latin typeface="Caladea"/>
              <a:ea typeface="Caladea"/>
              <a:cs typeface="Caladea"/>
              <a:sym typeface="Caladea"/>
            </a:endParaRPr>
          </a:p>
          <a:p>
            <a:pPr indent="0" lvl="0" marL="0" rtl="0" algn="l">
              <a:spcBef>
                <a:spcPts val="0"/>
              </a:spcBef>
              <a:spcAft>
                <a:spcPts val="0"/>
              </a:spcAft>
              <a:buNone/>
            </a:pPr>
            <a:r>
              <a:rPr lang="en-US">
                <a:latin typeface="Caladea"/>
                <a:ea typeface="Caladea"/>
                <a:cs typeface="Caladea"/>
                <a:sym typeface="Caladea"/>
              </a:rPr>
              <a:t>optimizer: "AdamW"</a:t>
            </a:r>
            <a:endParaRPr>
              <a:latin typeface="Caladea"/>
              <a:ea typeface="Caladea"/>
              <a:cs typeface="Caladea"/>
              <a:sym typeface="Caladea"/>
            </a:endParaRPr>
          </a:p>
          <a:p>
            <a:pPr indent="0" lvl="0" marL="0" rtl="0" algn="l">
              <a:spcBef>
                <a:spcPts val="0"/>
              </a:spcBef>
              <a:spcAft>
                <a:spcPts val="0"/>
              </a:spcAft>
              <a:buNone/>
            </a:pPr>
            <a:r>
              <a:rPr lang="en-US">
                <a:latin typeface="Caladea"/>
                <a:ea typeface="Caladea"/>
                <a:cs typeface="Caladea"/>
                <a:sym typeface="Caladea"/>
              </a:rPr>
              <a:t>max_length= 100</a:t>
            </a:r>
            <a:endParaRPr>
              <a:latin typeface="Caladea"/>
              <a:ea typeface="Caladea"/>
              <a:cs typeface="Caladea"/>
              <a:sym typeface="Caladea"/>
            </a:endParaRPr>
          </a:p>
          <a:p>
            <a:pPr indent="0" lvl="0" marL="0" rtl="0" algn="l">
              <a:spcBef>
                <a:spcPts val="0"/>
              </a:spcBef>
              <a:spcAft>
                <a:spcPts val="0"/>
              </a:spcAft>
              <a:buNone/>
            </a:pPr>
            <a:r>
              <a:rPr lang="en-US">
                <a:latin typeface="Caladea"/>
                <a:ea typeface="Caladea"/>
                <a:cs typeface="Caladea"/>
                <a:sym typeface="Caladea"/>
              </a:rPr>
              <a:t>train_batch_size = [16, 32, 64]</a:t>
            </a:r>
            <a:endParaRPr>
              <a:latin typeface="Caladea"/>
              <a:ea typeface="Caladea"/>
              <a:cs typeface="Caladea"/>
              <a:sym typeface="Caladea"/>
            </a:endParaRPr>
          </a:p>
          <a:p>
            <a:pPr indent="0" lvl="0" marL="0" rtl="0" algn="l">
              <a:spcBef>
                <a:spcPts val="0"/>
              </a:spcBef>
              <a:spcAft>
                <a:spcPts val="0"/>
              </a:spcAft>
              <a:buNone/>
            </a:pPr>
            <a:r>
              <a:rPr lang="en-US">
                <a:latin typeface="Caladea"/>
                <a:ea typeface="Caladea"/>
                <a:cs typeface="Caladea"/>
                <a:sym typeface="Caladea"/>
              </a:rPr>
              <a:t>learning_rate = [2e-5, 3e-5, 4e-5, 5e-5]</a:t>
            </a:r>
            <a:endParaRPr>
              <a:latin typeface="Caladea"/>
              <a:ea typeface="Caladea"/>
              <a:cs typeface="Caladea"/>
              <a:sym typeface="Caladea"/>
            </a:endParaRPr>
          </a:p>
          <a:p>
            <a:pPr indent="0" lvl="0" marL="0" rtl="0" algn="l">
              <a:spcBef>
                <a:spcPts val="0"/>
              </a:spcBef>
              <a:spcAft>
                <a:spcPts val="0"/>
              </a:spcAft>
              <a:buNone/>
            </a:pPr>
            <a:r>
              <a:t/>
            </a:r>
            <a:endParaRPr>
              <a:latin typeface="Caladea"/>
              <a:ea typeface="Caladea"/>
              <a:cs typeface="Caladea"/>
              <a:sym typeface="Caladea"/>
            </a:endParaRPr>
          </a:p>
          <a:p>
            <a:pPr indent="0" lvl="0" marL="0" rtl="0" algn="l">
              <a:spcBef>
                <a:spcPts val="0"/>
              </a:spcBef>
              <a:spcAft>
                <a:spcPts val="0"/>
              </a:spcAft>
              <a:buNone/>
            </a:pPr>
            <a:r>
              <a:t/>
            </a:r>
            <a:endParaRPr>
              <a:latin typeface="Caladea"/>
              <a:ea typeface="Caladea"/>
              <a:cs typeface="Caladea"/>
              <a:sym typeface="Caladea"/>
            </a:endParaRPr>
          </a:p>
          <a:p>
            <a:pPr indent="0" lvl="0" marL="0" rtl="0" algn="l">
              <a:spcBef>
                <a:spcPts val="0"/>
              </a:spcBef>
              <a:spcAft>
                <a:spcPts val="0"/>
              </a:spcAft>
              <a:buNone/>
            </a:pPr>
            <a:r>
              <a:t/>
            </a:r>
            <a:endParaRPr>
              <a:latin typeface="Caladea"/>
              <a:ea typeface="Caladea"/>
              <a:cs typeface="Caladea"/>
              <a:sym typeface="Caladea"/>
            </a:endParaRPr>
          </a:p>
        </p:txBody>
      </p:sp>
      <p:sp>
        <p:nvSpPr>
          <p:cNvPr id="337" name="Google Shape;337;g146f5a249f2_0_35"/>
          <p:cNvSpPr txBox="1"/>
          <p:nvPr/>
        </p:nvSpPr>
        <p:spPr>
          <a:xfrm>
            <a:off x="613975" y="2896125"/>
            <a:ext cx="26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Caladea"/>
                <a:ea typeface="Caladea"/>
                <a:cs typeface="Caladea"/>
                <a:sym typeface="Caladea"/>
              </a:rPr>
              <a:t>Kelime uzunluğu dağılım grafiği : </a:t>
            </a:r>
            <a:endParaRPr>
              <a:solidFill>
                <a:schemeClr val="dk2"/>
              </a:solidFill>
              <a:latin typeface="Caladea"/>
              <a:ea typeface="Caladea"/>
              <a:cs typeface="Caladea"/>
              <a:sym typeface="Caladea"/>
            </a:endParaRPr>
          </a:p>
        </p:txBody>
      </p:sp>
      <p:sp>
        <p:nvSpPr>
          <p:cNvPr id="338" name="Google Shape;338;g146f5a249f2_0_35"/>
          <p:cNvSpPr txBox="1"/>
          <p:nvPr/>
        </p:nvSpPr>
        <p:spPr>
          <a:xfrm>
            <a:off x="4067950" y="2896125"/>
            <a:ext cx="26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Caladea"/>
                <a:ea typeface="Caladea"/>
                <a:cs typeface="Caladea"/>
                <a:sym typeface="Caladea"/>
              </a:rPr>
              <a:t>Hyper-parameters :</a:t>
            </a:r>
            <a:endParaRPr>
              <a:latin typeface="Caladea"/>
              <a:ea typeface="Caladea"/>
              <a:cs typeface="Caladea"/>
              <a:sym typeface="Caladea"/>
            </a:endParaRPr>
          </a:p>
        </p:txBody>
      </p:sp>
      <p:sp>
        <p:nvSpPr>
          <p:cNvPr id="339" name="Google Shape;339;g146f5a249f2_0_35"/>
          <p:cNvSpPr txBox="1"/>
          <p:nvPr/>
        </p:nvSpPr>
        <p:spPr>
          <a:xfrm>
            <a:off x="4067950" y="4495413"/>
            <a:ext cx="26760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Caladea"/>
                <a:ea typeface="Caladea"/>
                <a:cs typeface="Caladea"/>
                <a:sym typeface="Caladea"/>
              </a:rPr>
              <a:t>En iyi model:</a:t>
            </a:r>
            <a:endParaRPr>
              <a:solidFill>
                <a:schemeClr val="dk2"/>
              </a:solidFill>
              <a:latin typeface="Caladea"/>
              <a:ea typeface="Caladea"/>
              <a:cs typeface="Caladea"/>
              <a:sym typeface="Caladea"/>
            </a:endParaRPr>
          </a:p>
          <a:p>
            <a:pPr indent="0" lvl="0" marL="0" rtl="0" algn="l">
              <a:spcBef>
                <a:spcPts val="0"/>
              </a:spcBef>
              <a:spcAft>
                <a:spcPts val="0"/>
              </a:spcAft>
              <a:buNone/>
            </a:pPr>
            <a:r>
              <a:t/>
            </a:r>
            <a:endParaRPr>
              <a:solidFill>
                <a:schemeClr val="dk2"/>
              </a:solidFill>
              <a:latin typeface="Caladea"/>
              <a:ea typeface="Caladea"/>
              <a:cs typeface="Caladea"/>
              <a:sym typeface="Caladea"/>
            </a:endParaRPr>
          </a:p>
          <a:p>
            <a:pPr indent="0" lvl="0" marL="0" marR="0" rtl="0" algn="l">
              <a:lnSpc>
                <a:spcPct val="100000"/>
              </a:lnSpc>
              <a:spcBef>
                <a:spcPts val="0"/>
              </a:spcBef>
              <a:spcAft>
                <a:spcPts val="0"/>
              </a:spcAft>
              <a:buNone/>
            </a:pPr>
            <a:r>
              <a:rPr lang="en-US" sz="1100">
                <a:latin typeface="Caladea"/>
                <a:ea typeface="Caladea"/>
                <a:cs typeface="Caladea"/>
                <a:sym typeface="Caladea"/>
              </a:rPr>
              <a:t>   train_batch_size: 32</a:t>
            </a:r>
            <a:endParaRPr sz="1100">
              <a:latin typeface="Caladea"/>
              <a:ea typeface="Caladea"/>
              <a:cs typeface="Caladea"/>
              <a:sym typeface="Caladea"/>
            </a:endParaRPr>
          </a:p>
          <a:p>
            <a:pPr indent="0" lvl="0" marL="0" marR="0" rtl="0" algn="l">
              <a:lnSpc>
                <a:spcPct val="100000"/>
              </a:lnSpc>
              <a:spcBef>
                <a:spcPts val="0"/>
              </a:spcBef>
              <a:spcAft>
                <a:spcPts val="0"/>
              </a:spcAft>
              <a:buNone/>
            </a:pPr>
            <a:r>
              <a:rPr lang="en-US" sz="1100">
                <a:latin typeface="Caladea"/>
                <a:ea typeface="Caladea"/>
                <a:cs typeface="Caladea"/>
                <a:sym typeface="Caladea"/>
              </a:rPr>
              <a:t>   learning_rate: 3e-05</a:t>
            </a:r>
            <a:endParaRPr sz="5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8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US" sz="800">
                <a:solidFill>
                  <a:srgbClr val="C00000"/>
                </a:solidFill>
                <a:highlight>
                  <a:srgbClr val="FFFF00"/>
                </a:highlight>
                <a:latin typeface="Courier New"/>
                <a:ea typeface="Courier New"/>
                <a:cs typeface="Courier New"/>
                <a:sym typeface="Courier New"/>
              </a:rPr>
              <a:t>   weighted avg acurracy:</a:t>
            </a:r>
            <a:r>
              <a:rPr b="1" lang="en-US" sz="800">
                <a:solidFill>
                  <a:srgbClr val="C00000"/>
                </a:solidFill>
                <a:highlight>
                  <a:srgbClr val="FFFF00"/>
                </a:highlight>
                <a:latin typeface="Courier New"/>
                <a:ea typeface="Courier New"/>
                <a:cs typeface="Courier New"/>
                <a:sym typeface="Courier New"/>
              </a:rPr>
              <a:t>0.886</a:t>
            </a:r>
            <a:endParaRPr sz="800">
              <a:solidFill>
                <a:srgbClr val="C00000"/>
              </a:solidFill>
              <a:highlight>
                <a:srgbClr val="FFFFFF"/>
              </a:highlight>
              <a:latin typeface="Courier New"/>
              <a:ea typeface="Courier New"/>
              <a:cs typeface="Courier New"/>
              <a:sym typeface="Courier New"/>
            </a:endParaRPr>
          </a:p>
        </p:txBody>
      </p:sp>
      <p:sp>
        <p:nvSpPr>
          <p:cNvPr id="340" name="Google Shape;340;g146f5a249f2_0_35"/>
          <p:cNvSpPr txBox="1"/>
          <p:nvPr/>
        </p:nvSpPr>
        <p:spPr>
          <a:xfrm>
            <a:off x="7360600" y="2820200"/>
            <a:ext cx="6312900" cy="22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50">
                <a:solidFill>
                  <a:srgbClr val="BA2121"/>
                </a:solidFill>
                <a:highlight>
                  <a:srgbClr val="F7F7F7"/>
                </a:highlight>
                <a:latin typeface="Roboto Mono"/>
                <a:ea typeface="Roboto Mono"/>
                <a:cs typeface="Roboto Mono"/>
                <a:sym typeface="Roboto Mono"/>
              </a:rPr>
              <a:t>Acc : 0.8862275449101796</a:t>
            </a:r>
            <a:endParaRPr sz="1050">
              <a:solidFill>
                <a:schemeClr val="dk1"/>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rPr i="1" lang="en-US" sz="1050">
                <a:solidFill>
                  <a:srgbClr val="BA2121"/>
                </a:solidFill>
                <a:highlight>
                  <a:srgbClr val="F7F7F7"/>
                </a:highlight>
                <a:latin typeface="Roboto Mono"/>
                <a:ea typeface="Roboto Mono"/>
                <a:cs typeface="Roboto Mono"/>
                <a:sym typeface="Roboto Mono"/>
              </a:rPr>
              <a:t>Mean-Precision: 0.8656734292608812</a:t>
            </a:r>
            <a:endParaRPr i="1" sz="1050">
              <a:solidFill>
                <a:srgbClr val="BA2121"/>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t/>
            </a:r>
            <a:endParaRPr i="1" sz="1050">
              <a:solidFill>
                <a:srgbClr val="BA2121"/>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rPr i="1" lang="en-US" sz="1050">
                <a:solidFill>
                  <a:srgbClr val="BA2121"/>
                </a:solidFill>
                <a:highlight>
                  <a:srgbClr val="F7F7F7"/>
                </a:highlight>
                <a:latin typeface="Roboto Mono"/>
                <a:ea typeface="Roboto Mono"/>
                <a:cs typeface="Roboto Mono"/>
                <a:sym typeface="Roboto Mono"/>
              </a:rPr>
              <a:t>              precision    recall  f1-score   support</a:t>
            </a:r>
            <a:endParaRPr sz="1050">
              <a:solidFill>
                <a:schemeClr val="dk1"/>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t/>
            </a:r>
            <a:endParaRPr sz="1050">
              <a:solidFill>
                <a:schemeClr val="dk1"/>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rPr i="1" lang="en-US" sz="1050">
                <a:solidFill>
                  <a:srgbClr val="BA2121"/>
                </a:solidFill>
                <a:highlight>
                  <a:srgbClr val="F7F7F7"/>
                </a:highlight>
                <a:latin typeface="Roboto Mono"/>
                <a:ea typeface="Roboto Mono"/>
                <a:cs typeface="Roboto Mono"/>
                <a:sym typeface="Roboto Mono"/>
              </a:rPr>
              <a:t>           0      0.925     0.831     0.875        59</a:t>
            </a:r>
            <a:endParaRPr sz="1050">
              <a:solidFill>
                <a:schemeClr val="dk1"/>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rPr i="1" lang="en-US" sz="1050">
                <a:solidFill>
                  <a:srgbClr val="BA2121"/>
                </a:solidFill>
                <a:highlight>
                  <a:srgbClr val="F7F7F7"/>
                </a:highlight>
                <a:latin typeface="Roboto Mono"/>
                <a:ea typeface="Roboto Mono"/>
                <a:cs typeface="Roboto Mono"/>
                <a:sym typeface="Roboto Mono"/>
              </a:rPr>
              <a:t>           1      0.878     0.896     0.887        48</a:t>
            </a:r>
            <a:endParaRPr sz="1050">
              <a:solidFill>
                <a:schemeClr val="dk1"/>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rPr i="1" lang="en-US" sz="1050">
                <a:solidFill>
                  <a:srgbClr val="BA2121"/>
                </a:solidFill>
                <a:highlight>
                  <a:srgbClr val="F7F7F7"/>
                </a:highlight>
                <a:latin typeface="Roboto Mono"/>
                <a:ea typeface="Roboto Mono"/>
                <a:cs typeface="Roboto Mono"/>
                <a:sym typeface="Roboto Mono"/>
              </a:rPr>
              <a:t>           2      0.824     0.843     0.833        89</a:t>
            </a:r>
            <a:endParaRPr sz="1050">
              <a:solidFill>
                <a:schemeClr val="dk1"/>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rPr i="1" lang="en-US" sz="1050">
                <a:solidFill>
                  <a:srgbClr val="BA2121"/>
                </a:solidFill>
                <a:highlight>
                  <a:srgbClr val="F7F7F7"/>
                </a:highlight>
                <a:latin typeface="Roboto Mono"/>
                <a:ea typeface="Roboto Mono"/>
                <a:cs typeface="Roboto Mono"/>
                <a:sym typeface="Roboto Mono"/>
              </a:rPr>
              <a:t>           3      0.915     0.935     0.925       138</a:t>
            </a:r>
            <a:endParaRPr sz="1050">
              <a:solidFill>
                <a:schemeClr val="dk1"/>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t/>
            </a:r>
            <a:endParaRPr sz="1050">
              <a:solidFill>
                <a:schemeClr val="dk1"/>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rPr i="1" lang="en-US" sz="1050">
                <a:solidFill>
                  <a:srgbClr val="BA2121"/>
                </a:solidFill>
                <a:highlight>
                  <a:srgbClr val="F7F7F7"/>
                </a:highlight>
                <a:latin typeface="Roboto Mono"/>
                <a:ea typeface="Roboto Mono"/>
                <a:cs typeface="Roboto Mono"/>
                <a:sym typeface="Roboto Mono"/>
              </a:rPr>
              <a:t>    accuracy                          0.886       334</a:t>
            </a:r>
            <a:endParaRPr sz="1050">
              <a:solidFill>
                <a:schemeClr val="dk1"/>
              </a:solidFill>
              <a:highlight>
                <a:srgbClr val="F7F7F7"/>
              </a:highlight>
              <a:latin typeface="Roboto Mono"/>
              <a:ea typeface="Roboto Mono"/>
              <a:cs typeface="Roboto Mono"/>
              <a:sym typeface="Roboto Mono"/>
            </a:endParaRPr>
          </a:p>
          <a:p>
            <a:pPr indent="0" lvl="0" marL="0" rtl="0" algn="l">
              <a:spcBef>
                <a:spcPts val="0"/>
              </a:spcBef>
              <a:spcAft>
                <a:spcPts val="0"/>
              </a:spcAft>
              <a:buNone/>
            </a:pPr>
            <a:r>
              <a:rPr i="1" lang="en-US" sz="1050">
                <a:solidFill>
                  <a:srgbClr val="BA2121"/>
                </a:solidFill>
                <a:highlight>
                  <a:srgbClr val="F7F7F7"/>
                </a:highlight>
                <a:latin typeface="Roboto Mono"/>
                <a:ea typeface="Roboto Mono"/>
                <a:cs typeface="Roboto Mono"/>
                <a:sym typeface="Roboto Mono"/>
              </a:rPr>
              <a:t>   macro avg      0.885     0.876     0.880       334</a:t>
            </a:r>
            <a:endParaRPr sz="1050">
              <a:solidFill>
                <a:schemeClr val="dk1"/>
              </a:solidFill>
              <a:highlight>
                <a:srgbClr val="F7F7F7"/>
              </a:highlight>
              <a:latin typeface="Roboto Mono"/>
              <a:ea typeface="Roboto Mono"/>
              <a:cs typeface="Roboto Mono"/>
              <a:sym typeface="Roboto Mono"/>
            </a:endParaRPr>
          </a:p>
          <a:p>
            <a:pPr indent="0" lvl="0" marL="0" rtl="0" algn="l">
              <a:lnSpc>
                <a:spcPct val="170000"/>
              </a:lnSpc>
              <a:spcBef>
                <a:spcPts val="0"/>
              </a:spcBef>
              <a:spcAft>
                <a:spcPts val="0"/>
              </a:spcAft>
              <a:buNone/>
            </a:pPr>
            <a:r>
              <a:rPr i="1" lang="en-US" sz="1050">
                <a:solidFill>
                  <a:srgbClr val="BA2121"/>
                </a:solidFill>
                <a:highlight>
                  <a:srgbClr val="F7F7F7"/>
                </a:highlight>
                <a:latin typeface="Roboto Mono"/>
                <a:ea typeface="Roboto Mono"/>
                <a:cs typeface="Roboto Mono"/>
                <a:sym typeface="Roboto Mono"/>
              </a:rPr>
              <a:t>weighted avg      0.887     0.886     0.886       334</a:t>
            </a:r>
            <a:endParaRPr i="1" sz="1050">
              <a:solidFill>
                <a:srgbClr val="BA2121"/>
              </a:solidFill>
              <a:highlight>
                <a:srgbClr val="F7F7F7"/>
              </a:highlight>
              <a:latin typeface="Roboto Mono"/>
              <a:ea typeface="Roboto Mono"/>
              <a:cs typeface="Roboto Mono"/>
              <a:sym typeface="Roboto Mono"/>
            </a:endParaRPr>
          </a:p>
        </p:txBody>
      </p:sp>
      <p:pic>
        <p:nvPicPr>
          <p:cNvPr id="341" name="Google Shape;341;g146f5a249f2_0_35"/>
          <p:cNvPicPr preferRelativeResize="0"/>
          <p:nvPr/>
        </p:nvPicPr>
        <p:blipFill>
          <a:blip r:embed="rId3">
            <a:alphaModFix/>
          </a:blip>
          <a:stretch>
            <a:fillRect/>
          </a:stretch>
        </p:blipFill>
        <p:spPr>
          <a:xfrm>
            <a:off x="613975" y="3296322"/>
            <a:ext cx="3223799" cy="18368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4609e9431e_4_24"/>
          <p:cNvSpPr txBox="1"/>
          <p:nvPr>
            <p:ph idx="1" type="body"/>
          </p:nvPr>
        </p:nvSpPr>
        <p:spPr>
          <a:xfrm>
            <a:off x="6017175" y="2013000"/>
            <a:ext cx="5395500" cy="1831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SzPts val="1400"/>
              <a:buNone/>
            </a:pPr>
            <a:r>
              <a:rPr lang="en-US"/>
              <a:t>Hugging Face, kullanıcıların açık kaynak kod ve teknolojilerine dayalı ML modelleri oluşturma, eğitme ve dağıtma işlemlerini gerçekleştiren bir araçtır. Geliştirdiğimiz model ile entegre çalışan bu araçla birlikte kullanıcılar için bir bilgilendirme, sonuçları izleyebilme ve metin sınıflandırması gerçekleştirebilme deneyimini kullanıma sunmuş olduk . </a:t>
            </a:r>
            <a:endParaRPr/>
          </a:p>
        </p:txBody>
      </p:sp>
      <p:sp>
        <p:nvSpPr>
          <p:cNvPr id="347" name="Google Shape;347;g14609e9431e_4_24"/>
          <p:cNvSpPr txBox="1"/>
          <p:nvPr>
            <p:ph type="title"/>
          </p:nvPr>
        </p:nvSpPr>
        <p:spPr>
          <a:xfrm>
            <a:off x="779473" y="910153"/>
            <a:ext cx="106332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u="sng">
                <a:solidFill>
                  <a:schemeClr val="hlink"/>
                </a:solidFill>
                <a:hlinkClick r:id="rId3"/>
              </a:rPr>
              <a:t>Hugging Face Çevrimiçi Modül</a:t>
            </a:r>
            <a:endParaRPr/>
          </a:p>
        </p:txBody>
      </p:sp>
      <p:pic>
        <p:nvPicPr>
          <p:cNvPr id="348" name="Google Shape;348;g14609e9431e_4_24"/>
          <p:cNvPicPr preferRelativeResize="0"/>
          <p:nvPr/>
        </p:nvPicPr>
        <p:blipFill rotWithShape="1">
          <a:blip r:embed="rId4">
            <a:alphaModFix/>
          </a:blip>
          <a:srcRect b="0" l="0" r="0" t="0"/>
          <a:stretch/>
        </p:blipFill>
        <p:spPr>
          <a:xfrm>
            <a:off x="779475" y="2013000"/>
            <a:ext cx="4981551" cy="3334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46f5a249f2_0_7"/>
          <p:cNvSpPr txBox="1"/>
          <p:nvPr>
            <p:ph idx="1" type="body"/>
          </p:nvPr>
        </p:nvSpPr>
        <p:spPr>
          <a:xfrm>
            <a:off x="1374000" y="2485175"/>
            <a:ext cx="5395500" cy="1831800"/>
          </a:xfrm>
          <a:prstGeom prst="rect">
            <a:avLst/>
          </a:prstGeom>
          <a:noFill/>
          <a:ln>
            <a:noFill/>
          </a:ln>
        </p:spPr>
        <p:txBody>
          <a:bodyPr anchorCtr="0" anchor="ctr" bIns="0" lIns="0" spcFirstLastPara="1" rIns="0" wrap="square" tIns="0">
            <a:spAutoFit/>
          </a:bodyPr>
          <a:lstStyle/>
          <a:p>
            <a:pPr indent="0" lvl="0" marL="0" rtl="0" algn="l">
              <a:lnSpc>
                <a:spcPct val="100000"/>
              </a:lnSpc>
              <a:spcBef>
                <a:spcPts val="0"/>
              </a:spcBef>
              <a:spcAft>
                <a:spcPts val="0"/>
              </a:spcAft>
              <a:buSzPts val="1400"/>
              <a:buNone/>
            </a:pPr>
            <a:r>
              <a:rPr lang="en-US"/>
              <a:t>Oluşturduğumuz model üzerinden çağırılan servisi, son kullanıcının deneyimine ilişkin bir örnek oluşturması amacı ile tasarladık.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Paylaşılan Duvar uygulaması ile kullanıcı dostu bir arayüz ve uygulama örneği  göstermeyi hedefledik. </a:t>
            </a:r>
            <a:endParaRPr/>
          </a:p>
          <a:p>
            <a:pPr indent="0" lvl="0" marL="0" rtl="0" algn="l">
              <a:lnSpc>
                <a:spcPct val="100000"/>
              </a:lnSpc>
              <a:spcBef>
                <a:spcPts val="0"/>
              </a:spcBef>
              <a:spcAft>
                <a:spcPts val="0"/>
              </a:spcAft>
              <a:buSzPts val="1400"/>
              <a:buNone/>
            </a:pPr>
            <a:r>
              <a:t/>
            </a:r>
            <a:endParaRPr/>
          </a:p>
        </p:txBody>
      </p:sp>
      <p:sp>
        <p:nvSpPr>
          <p:cNvPr id="354" name="Google Shape;354;g146f5a249f2_0_7"/>
          <p:cNvSpPr txBox="1"/>
          <p:nvPr>
            <p:ph type="title"/>
          </p:nvPr>
        </p:nvSpPr>
        <p:spPr>
          <a:xfrm>
            <a:off x="779473" y="910153"/>
            <a:ext cx="10633200" cy="615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rPr lang="en-US" u="sng">
                <a:solidFill>
                  <a:schemeClr val="hlink"/>
                </a:solidFill>
                <a:hlinkClick r:id="rId3"/>
              </a:rPr>
              <a:t>Duvar App</a:t>
            </a:r>
            <a:endParaRPr/>
          </a:p>
        </p:txBody>
      </p:sp>
      <p:sp>
        <p:nvSpPr>
          <p:cNvPr id="355" name="Google Shape;355;g146f5a249f2_0_7"/>
          <p:cNvSpPr txBox="1"/>
          <p:nvPr/>
        </p:nvSpPr>
        <p:spPr>
          <a:xfrm>
            <a:off x="4013600" y="1017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56" name="Google Shape;356;g146f5a249f2_0_7"/>
          <p:cNvPicPr preferRelativeResize="0"/>
          <p:nvPr/>
        </p:nvPicPr>
        <p:blipFill>
          <a:blip r:embed="rId4">
            <a:alphaModFix/>
          </a:blip>
          <a:stretch>
            <a:fillRect/>
          </a:stretch>
        </p:blipFill>
        <p:spPr>
          <a:xfrm>
            <a:off x="7813625" y="997578"/>
            <a:ext cx="2445786" cy="50274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146f5a249f2_0_17"/>
          <p:cNvSpPr txBox="1"/>
          <p:nvPr>
            <p:ph type="title"/>
          </p:nvPr>
        </p:nvSpPr>
        <p:spPr>
          <a:xfrm>
            <a:off x="779473" y="910153"/>
            <a:ext cx="10633200" cy="615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KATKILARIMIZ</a:t>
            </a:r>
            <a:endParaRPr/>
          </a:p>
        </p:txBody>
      </p:sp>
      <p:sp>
        <p:nvSpPr>
          <p:cNvPr id="362" name="Google Shape;362;g146f5a249f2_0_17"/>
          <p:cNvSpPr txBox="1"/>
          <p:nvPr>
            <p:ph idx="1" type="body"/>
          </p:nvPr>
        </p:nvSpPr>
        <p:spPr>
          <a:xfrm>
            <a:off x="696675" y="2013000"/>
            <a:ext cx="11018100" cy="33240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a:solidFill>
                  <a:srgbClr val="24292F"/>
                </a:solidFill>
                <a:highlight>
                  <a:srgbClr val="FFFFFF"/>
                </a:highlight>
              </a:rPr>
              <a:t>Proje kapsamında ;</a:t>
            </a:r>
            <a:endParaRPr>
              <a:solidFill>
                <a:srgbClr val="24292F"/>
              </a:solidFill>
              <a:highlight>
                <a:srgbClr val="FFFFFF"/>
              </a:highlight>
            </a:endParaRPr>
          </a:p>
          <a:p>
            <a:pPr indent="-336550" lvl="0" marL="457200" rtl="0" algn="l">
              <a:lnSpc>
                <a:spcPct val="115000"/>
              </a:lnSpc>
              <a:spcBef>
                <a:spcPts val="1200"/>
              </a:spcBef>
              <a:spcAft>
                <a:spcPts val="0"/>
              </a:spcAft>
              <a:buClr>
                <a:srgbClr val="24292F"/>
              </a:buClr>
              <a:buSzPts val="1700"/>
              <a:buFont typeface="Caladea"/>
              <a:buChar char="●"/>
            </a:pPr>
            <a:r>
              <a:rPr lang="en-US">
                <a:solidFill>
                  <a:srgbClr val="24292F"/>
                </a:solidFill>
                <a:highlight>
                  <a:srgbClr val="FFFFFF"/>
                </a:highlight>
              </a:rPr>
              <a:t>3388 adet, 4 kategorili, etiketli güncel zorbalık </a:t>
            </a:r>
            <a:r>
              <a:rPr lang="en-US">
                <a:solidFill>
                  <a:schemeClr val="hlink"/>
                </a:solidFill>
                <a:highlight>
                  <a:srgbClr val="FFFFFF"/>
                </a:highlight>
                <a:uFill>
                  <a:noFill/>
                </a:uFill>
                <a:hlinkClick r:id="rId3"/>
              </a:rPr>
              <a:t>veri seti</a:t>
            </a:r>
            <a:r>
              <a:rPr lang="en-US">
                <a:solidFill>
                  <a:srgbClr val="24292F"/>
                </a:solidFill>
                <a:highlight>
                  <a:srgbClr val="FFFFFF"/>
                </a:highlight>
              </a:rPr>
              <a:t> literatüre eklenmiştir.</a:t>
            </a:r>
            <a:endParaRPr>
              <a:solidFill>
                <a:srgbClr val="24292F"/>
              </a:solidFill>
              <a:highlight>
                <a:srgbClr val="FFFFFF"/>
              </a:highlight>
            </a:endParaRPr>
          </a:p>
          <a:p>
            <a:pPr indent="-336550" lvl="0" marL="457200" rtl="0" algn="l">
              <a:lnSpc>
                <a:spcPct val="115000"/>
              </a:lnSpc>
              <a:spcBef>
                <a:spcPts val="0"/>
              </a:spcBef>
              <a:spcAft>
                <a:spcPts val="0"/>
              </a:spcAft>
              <a:buClr>
                <a:srgbClr val="24292F"/>
              </a:buClr>
              <a:buSzPts val="1700"/>
              <a:buFont typeface="Caladea"/>
              <a:buChar char="●"/>
            </a:pPr>
            <a:r>
              <a:rPr lang="en-US">
                <a:solidFill>
                  <a:srgbClr val="24292F"/>
                </a:solidFill>
                <a:highlight>
                  <a:srgbClr val="FFFFFF"/>
                </a:highlight>
              </a:rPr>
              <a:t>Literatürde, bu alanda yapılan araştırmalar içinde en yüksek</a:t>
            </a:r>
            <a:r>
              <a:rPr lang="en-US">
                <a:solidFill>
                  <a:schemeClr val="hlink"/>
                </a:solidFill>
                <a:highlight>
                  <a:srgbClr val="FFFFFF"/>
                </a:highlight>
                <a:uFill>
                  <a:noFill/>
                </a:uFill>
                <a:hlinkClick r:id="rId4"/>
              </a:rPr>
              <a:t> başarı oranlarına sahip alt kategorileri bulunan Türkçe Siber Zorbalık modeli</a:t>
            </a:r>
            <a:r>
              <a:rPr lang="en-US">
                <a:solidFill>
                  <a:srgbClr val="24292F"/>
                </a:solidFill>
                <a:highlight>
                  <a:srgbClr val="FFFFFF"/>
                </a:highlight>
              </a:rPr>
              <a:t> Türkçe Doğal Dil İşleme ye kazandırılmıştır.</a:t>
            </a:r>
            <a:endParaRPr>
              <a:solidFill>
                <a:srgbClr val="24292F"/>
              </a:solidFill>
              <a:highlight>
                <a:srgbClr val="FFFFFF"/>
              </a:highlight>
            </a:endParaRPr>
          </a:p>
          <a:p>
            <a:pPr indent="-336550" lvl="0" marL="457200" rtl="0" algn="l">
              <a:lnSpc>
                <a:spcPct val="115000"/>
              </a:lnSpc>
              <a:spcBef>
                <a:spcPts val="0"/>
              </a:spcBef>
              <a:spcAft>
                <a:spcPts val="0"/>
              </a:spcAft>
              <a:buClr>
                <a:srgbClr val="24292F"/>
              </a:buClr>
              <a:buSzPts val="1700"/>
              <a:buFont typeface="Caladea"/>
              <a:buChar char="●"/>
            </a:pPr>
            <a:r>
              <a:rPr lang="en-US">
                <a:solidFill>
                  <a:srgbClr val="24292F"/>
                </a:solidFill>
                <a:highlight>
                  <a:srgbClr val="FFFFFF"/>
                </a:highlight>
              </a:rPr>
              <a:t>Oluşturulan yeni veri seti için çok sayıda prediktif  yöntem denenerek literatüre henüz yeni katılmış olan bu veri seti için ilk hyper parametre araştırmaları yapılmıştır.(</a:t>
            </a:r>
            <a:r>
              <a:rPr lang="en-US">
                <a:solidFill>
                  <a:schemeClr val="hlink"/>
                </a:solidFill>
                <a:highlight>
                  <a:srgbClr val="FFFFFF"/>
                </a:highlight>
                <a:uFill>
                  <a:noFill/>
                </a:uFill>
                <a:hlinkClick r:id="rId5"/>
              </a:rPr>
              <a:t>TFIDF &amp; ML modelleri</a:t>
            </a:r>
            <a:r>
              <a:rPr lang="en-US">
                <a:solidFill>
                  <a:srgbClr val="24292F"/>
                </a:solidFill>
                <a:highlight>
                  <a:srgbClr val="FFFFFF"/>
                </a:highlight>
              </a:rPr>
              <a:t> ve Transformers(BERT) yöntemler denenmiştir.)</a:t>
            </a:r>
            <a:endParaRPr>
              <a:solidFill>
                <a:srgbClr val="24292F"/>
              </a:solidFill>
              <a:highlight>
                <a:srgbClr val="FFFFFF"/>
              </a:highlight>
            </a:endParaRPr>
          </a:p>
          <a:p>
            <a:pPr indent="-336550" lvl="0" marL="457200" rtl="0" algn="l">
              <a:lnSpc>
                <a:spcPct val="115000"/>
              </a:lnSpc>
              <a:spcBef>
                <a:spcPts val="0"/>
              </a:spcBef>
              <a:spcAft>
                <a:spcPts val="0"/>
              </a:spcAft>
              <a:buClr>
                <a:srgbClr val="24292F"/>
              </a:buClr>
              <a:buSzPts val="1700"/>
              <a:buFont typeface="Caladea"/>
              <a:buChar char="●"/>
            </a:pPr>
            <a:r>
              <a:rPr lang="en-US">
                <a:solidFill>
                  <a:srgbClr val="24292F"/>
                </a:solidFill>
                <a:highlight>
                  <a:srgbClr val="FFFFFF"/>
                </a:highlight>
              </a:rPr>
              <a:t>Türkçe Doğal Dil İşleme yapılırken diğer araştırmacıların ön işleme adımlarını hızlıca geçebilmeleri için </a:t>
            </a:r>
            <a:r>
              <a:rPr lang="en-US">
                <a:solidFill>
                  <a:schemeClr val="hlink"/>
                </a:solidFill>
                <a:highlight>
                  <a:srgbClr val="FFFFFF"/>
                </a:highlight>
                <a:uFill>
                  <a:noFill/>
                </a:uFill>
                <a:hlinkClick r:id="rId6"/>
              </a:rPr>
              <a:t>veri temizleme aracı</a:t>
            </a:r>
            <a:r>
              <a:rPr lang="en-US">
                <a:solidFill>
                  <a:srgbClr val="24292F"/>
                </a:solidFill>
                <a:highlight>
                  <a:srgbClr val="FFFFFF"/>
                </a:highlight>
              </a:rPr>
              <a:t> geliştirilip yayınlanmıştır.</a:t>
            </a:r>
            <a:endParaRPr>
              <a:solidFill>
                <a:srgbClr val="24292F"/>
              </a:solidFill>
              <a:highlight>
                <a:srgbClr val="FFFFFF"/>
              </a:highlight>
            </a:endParaRPr>
          </a:p>
          <a:p>
            <a:pPr indent="0" lvl="0" marL="0" rtl="0" algn="l">
              <a:spcBef>
                <a:spcPts val="1200"/>
              </a:spcBef>
              <a:spcAft>
                <a:spcPts val="0"/>
              </a:spcAft>
              <a:buNone/>
            </a:pPr>
            <a:r>
              <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46c9cb7eb0_0_6"/>
          <p:cNvSpPr txBox="1"/>
          <p:nvPr>
            <p:ph type="title"/>
          </p:nvPr>
        </p:nvSpPr>
        <p:spPr>
          <a:xfrm>
            <a:off x="779473" y="910153"/>
            <a:ext cx="10633200" cy="6156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a:solidFill>
                  <a:schemeClr val="hlink"/>
                </a:solidFill>
              </a:rPr>
              <a:t>KATKILARIMIZ</a:t>
            </a:r>
            <a:endParaRPr/>
          </a:p>
        </p:txBody>
      </p:sp>
      <p:sp>
        <p:nvSpPr>
          <p:cNvPr id="368" name="Google Shape;368;g146c9cb7eb0_0_6"/>
          <p:cNvSpPr txBox="1"/>
          <p:nvPr>
            <p:ph idx="1" type="body"/>
          </p:nvPr>
        </p:nvSpPr>
        <p:spPr>
          <a:xfrm>
            <a:off x="696670" y="2012993"/>
            <a:ext cx="10798800" cy="3725700"/>
          </a:xfrm>
          <a:prstGeom prst="rect">
            <a:avLst/>
          </a:prstGeom>
        </p:spPr>
        <p:txBody>
          <a:bodyPr anchorCtr="0" anchor="t" bIns="0" lIns="0" spcFirstLastPara="1" rIns="0" wrap="square" tIns="0">
            <a:spAutoFit/>
          </a:bodyPr>
          <a:lstStyle/>
          <a:p>
            <a:pPr indent="-336550" lvl="0" marL="457200" rtl="0" algn="l">
              <a:lnSpc>
                <a:spcPct val="115000"/>
              </a:lnSpc>
              <a:spcBef>
                <a:spcPts val="300"/>
              </a:spcBef>
              <a:spcAft>
                <a:spcPts val="0"/>
              </a:spcAft>
              <a:buClr>
                <a:srgbClr val="24292F"/>
              </a:buClr>
              <a:buSzPts val="1700"/>
              <a:buFont typeface="Caladea"/>
              <a:buChar char="●"/>
            </a:pPr>
            <a:r>
              <a:rPr lang="en-US">
                <a:solidFill>
                  <a:srgbClr val="24292F"/>
                </a:solidFill>
                <a:highlight>
                  <a:schemeClr val="lt1"/>
                </a:highlight>
              </a:rPr>
              <a:t>Türkçe Doğal Dil İşleme yapacak diğer araştırmacıların ihtiyaç duydukları metin verileri için, kütüphaneler üzerinden servis edilen hazır araçların hiç biri kullanılmayarak özgün algoritmalar ile </a:t>
            </a:r>
            <a:r>
              <a:rPr lang="en-US">
                <a:solidFill>
                  <a:schemeClr val="hlink"/>
                </a:solidFill>
                <a:highlight>
                  <a:schemeClr val="lt1"/>
                </a:highlight>
                <a:uFill>
                  <a:noFill/>
                </a:uFill>
                <a:hlinkClick r:id="rId3"/>
              </a:rPr>
              <a:t>veri elde edilen bir bot</a:t>
            </a:r>
            <a:r>
              <a:rPr lang="en-US">
                <a:solidFill>
                  <a:srgbClr val="24292F"/>
                </a:solidFill>
                <a:highlight>
                  <a:schemeClr val="lt1"/>
                </a:highlight>
              </a:rPr>
              <a:t> yazılmıştır.</a:t>
            </a:r>
            <a:endParaRPr>
              <a:solidFill>
                <a:srgbClr val="24292F"/>
              </a:solidFill>
              <a:highlight>
                <a:schemeClr val="lt1"/>
              </a:highlight>
            </a:endParaRPr>
          </a:p>
          <a:p>
            <a:pPr indent="-336550" lvl="0" marL="457200" rtl="0" algn="l">
              <a:lnSpc>
                <a:spcPct val="115000"/>
              </a:lnSpc>
              <a:spcBef>
                <a:spcPts val="0"/>
              </a:spcBef>
              <a:spcAft>
                <a:spcPts val="0"/>
              </a:spcAft>
              <a:buClr>
                <a:srgbClr val="24292F"/>
              </a:buClr>
              <a:buSzPts val="1700"/>
              <a:buFont typeface="Caladea"/>
              <a:buChar char="●"/>
            </a:pPr>
            <a:r>
              <a:rPr lang="en-US">
                <a:solidFill>
                  <a:srgbClr val="24292F"/>
                </a:solidFill>
                <a:highlight>
                  <a:schemeClr val="lt1"/>
                </a:highlight>
              </a:rPr>
              <a:t>Veri etiketleme adımında; kendi özgün veri etiketleme aracımızı yazarak bundan sonra yapacağımız çalışmalarda, diğer veri araştırmacılarının çalışmalarında kullanılmak üzere;  ekipçe daha hızlı, kolay ve erişilebilir etiketleme yapılmasını sağlayacak, bunun yanı sıra çapraz kontrollerini uygulanmasını kolaylaştıracak ve elde edilen verilerin istatistiklerine her an ulaşılabilecek bir araç yazılmıştır.</a:t>
            </a:r>
            <a:endParaRPr>
              <a:solidFill>
                <a:srgbClr val="24292F"/>
              </a:solidFill>
              <a:highlight>
                <a:schemeClr val="lt1"/>
              </a:highlight>
            </a:endParaRPr>
          </a:p>
          <a:p>
            <a:pPr indent="-336550" lvl="0" marL="457200" rtl="0" algn="l">
              <a:lnSpc>
                <a:spcPct val="115000"/>
              </a:lnSpc>
              <a:spcBef>
                <a:spcPts val="0"/>
              </a:spcBef>
              <a:spcAft>
                <a:spcPts val="0"/>
              </a:spcAft>
              <a:buClr>
                <a:srgbClr val="24292F"/>
              </a:buClr>
              <a:buSzPts val="1700"/>
              <a:buFont typeface="Caladea"/>
              <a:buChar char="●"/>
            </a:pPr>
            <a:r>
              <a:rPr lang="en-US">
                <a:solidFill>
                  <a:srgbClr val="24292F"/>
                </a:solidFill>
                <a:highlight>
                  <a:schemeClr val="lt1"/>
                </a:highlight>
              </a:rPr>
              <a:t>Oluşturulan başarılı modelimizi ürün haline getirerek başka projelerin alt yapısında kullanılabilmesinin önü açılmıştır. Örneğin Türkçe oyunlarda dijital mahremiyetin korunmasını sağlamak için kullanılabilir. </a:t>
            </a:r>
            <a:endParaRPr>
              <a:solidFill>
                <a:srgbClr val="24292F"/>
              </a:solidFill>
              <a:highlight>
                <a:schemeClr val="lt1"/>
              </a:highlight>
            </a:endParaRPr>
          </a:p>
          <a:p>
            <a:pPr indent="-336550" lvl="0" marL="457200" rtl="0" algn="l">
              <a:lnSpc>
                <a:spcPct val="115000"/>
              </a:lnSpc>
              <a:spcBef>
                <a:spcPts val="0"/>
              </a:spcBef>
              <a:spcAft>
                <a:spcPts val="0"/>
              </a:spcAft>
              <a:buClr>
                <a:srgbClr val="24292F"/>
              </a:buClr>
              <a:buSzPts val="1700"/>
              <a:buFont typeface="Caladea"/>
              <a:buChar char="●"/>
            </a:pPr>
            <a:r>
              <a:rPr lang="en-US">
                <a:solidFill>
                  <a:srgbClr val="24292F"/>
                </a:solidFill>
                <a:highlight>
                  <a:schemeClr val="lt1"/>
                </a:highlight>
              </a:rPr>
              <a:t>Ürün haline gelen API ın son kullanıcı tarafından ilk elden nasıl kullanılabileceğine dair örnek olacak bir uygulama geliştirilmiştir.</a:t>
            </a:r>
            <a:endParaRPr>
              <a:solidFill>
                <a:srgbClr val="24292F"/>
              </a:solidFill>
              <a:highlight>
                <a:schemeClr val="lt1"/>
              </a:highlight>
            </a:endParaRPr>
          </a:p>
          <a:p>
            <a:pPr indent="0" lvl="0" marL="0" rtl="0" algn="l">
              <a:spcBef>
                <a:spcPts val="120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8"/>
          <p:cNvSpPr txBox="1"/>
          <p:nvPr/>
        </p:nvSpPr>
        <p:spPr>
          <a:xfrm>
            <a:off x="885647" y="1444876"/>
            <a:ext cx="92583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4000"/>
              <a:buFont typeface="Arial"/>
              <a:buNone/>
            </a:pPr>
            <a:r>
              <a:rPr b="0" i="0" lang="en-US" sz="4000" u="none" cap="none" strike="noStrike">
                <a:solidFill>
                  <a:srgbClr val="3F3A33"/>
                </a:solidFill>
                <a:latin typeface="Trebuchet MS"/>
                <a:ea typeface="Trebuchet MS"/>
                <a:cs typeface="Trebuchet MS"/>
                <a:sym typeface="Trebuchet MS"/>
              </a:rPr>
              <a:t>Kod paylaşım organizasyonumuz:</a:t>
            </a:r>
            <a:endParaRPr b="0" i="0" sz="4000" u="none" cap="none" strike="noStrike">
              <a:solidFill>
                <a:srgbClr val="000000"/>
              </a:solidFill>
              <a:latin typeface="Trebuchet MS"/>
              <a:ea typeface="Trebuchet MS"/>
              <a:cs typeface="Trebuchet MS"/>
              <a:sym typeface="Trebuchet MS"/>
            </a:endParaRPr>
          </a:p>
        </p:txBody>
      </p:sp>
      <p:sp>
        <p:nvSpPr>
          <p:cNvPr id="374" name="Google Shape;374;p8"/>
          <p:cNvSpPr txBox="1"/>
          <p:nvPr/>
        </p:nvSpPr>
        <p:spPr>
          <a:xfrm>
            <a:off x="4081278" y="2775607"/>
            <a:ext cx="429196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700"/>
              <a:buFont typeface="Arial"/>
              <a:buNone/>
            </a:pPr>
            <a:r>
              <a:rPr b="1" i="0" lang="en-US" sz="1700" u="none" cap="none" strike="noStrike">
                <a:solidFill>
                  <a:srgbClr val="3F3A33"/>
                </a:solidFill>
                <a:latin typeface="Caladea"/>
                <a:ea typeface="Caladea"/>
                <a:cs typeface="Caladea"/>
                <a:sym typeface="Caladea"/>
              </a:rPr>
              <a:t>https://github.com/Teknofest-Nane-Limon</a:t>
            </a:r>
            <a:endParaRPr b="0" i="0" sz="1700" u="none" cap="none" strike="noStrike">
              <a:solidFill>
                <a:srgbClr val="000000"/>
              </a:solidFill>
              <a:latin typeface="Caladea"/>
              <a:ea typeface="Caladea"/>
              <a:cs typeface="Caladea"/>
              <a:sym typeface="Caladea"/>
            </a:endParaRPr>
          </a:p>
        </p:txBody>
      </p:sp>
      <p:sp>
        <p:nvSpPr>
          <p:cNvPr id="375" name="Google Shape;375;p8"/>
          <p:cNvSpPr/>
          <p:nvPr/>
        </p:nvSpPr>
        <p:spPr>
          <a:xfrm>
            <a:off x="4954790" y="3457418"/>
            <a:ext cx="2282395" cy="222914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76" name="Google Shape;376;p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txBox="1"/>
          <p:nvPr>
            <p:ph type="title"/>
          </p:nvPr>
        </p:nvSpPr>
        <p:spPr>
          <a:xfrm>
            <a:off x="779473" y="910153"/>
            <a:ext cx="5082540"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ALAADDİN ERDİNÇ DAL</a:t>
            </a:r>
            <a:endParaRPr/>
          </a:p>
        </p:txBody>
      </p:sp>
      <p:sp>
        <p:nvSpPr>
          <p:cNvPr id="87" name="Google Shape;87;p4"/>
          <p:cNvSpPr/>
          <p:nvPr/>
        </p:nvSpPr>
        <p:spPr>
          <a:xfrm>
            <a:off x="1225947" y="1764921"/>
            <a:ext cx="2456335" cy="327509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8" name="Google Shape;88;p4"/>
          <p:cNvSpPr txBox="1"/>
          <p:nvPr/>
        </p:nvSpPr>
        <p:spPr>
          <a:xfrm>
            <a:off x="1796535" y="5273026"/>
            <a:ext cx="102235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3F3A33"/>
                </a:solidFill>
                <a:latin typeface="Trebuchet MS"/>
                <a:ea typeface="Trebuchet MS"/>
                <a:cs typeface="Trebuchet MS"/>
                <a:sym typeface="Trebuchet MS"/>
              </a:rPr>
              <a:t>VERİ ANALİSTİ</a:t>
            </a:r>
            <a:endParaRPr b="0" i="0" sz="1200" u="none" cap="none" strike="noStrike">
              <a:solidFill>
                <a:srgbClr val="000000"/>
              </a:solidFill>
              <a:latin typeface="Trebuchet MS"/>
              <a:ea typeface="Trebuchet MS"/>
              <a:cs typeface="Trebuchet MS"/>
              <a:sym typeface="Trebuchet MS"/>
            </a:endParaRPr>
          </a:p>
        </p:txBody>
      </p:sp>
      <p:sp>
        <p:nvSpPr>
          <p:cNvPr id="89" name="Google Shape;89;p4"/>
          <p:cNvSpPr txBox="1"/>
          <p:nvPr/>
        </p:nvSpPr>
        <p:spPr>
          <a:xfrm>
            <a:off x="4744951" y="1612743"/>
            <a:ext cx="6729730" cy="1976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600"/>
              <a:buFont typeface="Arial"/>
              <a:buNone/>
            </a:pPr>
            <a:r>
              <a:rPr b="0" i="0" lang="en-US" sz="1600" u="none" cap="none" strike="noStrike">
                <a:solidFill>
                  <a:srgbClr val="3F3A33"/>
                </a:solidFill>
                <a:latin typeface="Caladea"/>
                <a:ea typeface="Caladea"/>
                <a:cs typeface="Caladea"/>
                <a:sym typeface="Caladea"/>
              </a:rPr>
              <a:t>Alaaddin Erdinç DAL,</a:t>
            </a:r>
            <a:endParaRPr b="0" i="0" sz="1600" u="none" cap="none" strike="noStrike">
              <a:solidFill>
                <a:srgbClr val="000000"/>
              </a:solidFill>
              <a:latin typeface="Caladea"/>
              <a:ea typeface="Caladea"/>
              <a:cs typeface="Caladea"/>
              <a:sym typeface="Caladea"/>
            </a:endParaRPr>
          </a:p>
          <a:p>
            <a:pPr indent="-12700" lvl="0" marL="12700" marR="5080" rtl="0" algn="l">
              <a:lnSpc>
                <a:spcPct val="100000"/>
              </a:lnSpc>
              <a:spcBef>
                <a:spcPts val="0"/>
              </a:spcBef>
              <a:spcAft>
                <a:spcPts val="0"/>
              </a:spcAft>
              <a:buClr>
                <a:srgbClr val="3F3A33"/>
              </a:buClr>
              <a:buSzPts val="1600"/>
              <a:buFont typeface="Caladea"/>
              <a:buChar char="-"/>
            </a:pPr>
            <a:r>
              <a:rPr b="0" i="0" lang="en-US" sz="1600" u="none" cap="none" strike="noStrike">
                <a:solidFill>
                  <a:srgbClr val="3F3A33"/>
                </a:solidFill>
                <a:latin typeface="Caladea"/>
                <a:ea typeface="Caladea"/>
                <a:cs typeface="Caladea"/>
                <a:sym typeface="Caladea"/>
              </a:rPr>
              <a:t>Selçuk Üniversitesi Bilgisayar Mühendisli</a:t>
            </a:r>
            <a:r>
              <a:rPr b="0" i="0" lang="en-US" sz="1600" u="none" cap="none" strike="noStrike">
                <a:solidFill>
                  <a:srgbClr val="3F3A33"/>
                </a:solidFill>
                <a:latin typeface="Times New Roman"/>
                <a:ea typeface="Times New Roman"/>
                <a:cs typeface="Times New Roman"/>
                <a:sym typeface="Times New Roman"/>
              </a:rPr>
              <a:t>ğ</a:t>
            </a:r>
            <a:r>
              <a:rPr b="0" i="0" lang="en-US" sz="1600" u="none" cap="none" strike="noStrike">
                <a:solidFill>
                  <a:srgbClr val="3F3A33"/>
                </a:solidFill>
                <a:latin typeface="Caladea"/>
                <a:ea typeface="Caladea"/>
                <a:cs typeface="Caladea"/>
                <a:sym typeface="Caladea"/>
              </a:rPr>
              <a:t>i 4. Sınıf ö</a:t>
            </a:r>
            <a:r>
              <a:rPr b="0" i="0" lang="en-US" sz="1600" u="none" cap="none" strike="noStrike">
                <a:solidFill>
                  <a:srgbClr val="3F3A33"/>
                </a:solidFill>
                <a:latin typeface="Times New Roman"/>
                <a:ea typeface="Times New Roman"/>
                <a:cs typeface="Times New Roman"/>
                <a:sym typeface="Times New Roman"/>
              </a:rPr>
              <a:t>ğ</a:t>
            </a:r>
            <a:r>
              <a:rPr b="0" i="0" lang="en-US" sz="1600" u="none" cap="none" strike="noStrike">
                <a:solidFill>
                  <a:srgbClr val="3F3A33"/>
                </a:solidFill>
                <a:latin typeface="Caladea"/>
                <a:ea typeface="Caladea"/>
                <a:cs typeface="Caladea"/>
                <a:sym typeface="Caladea"/>
              </a:rPr>
              <a:t>rencisidir. 2017 yılında  ilk kez Bursa’da Mezit Technology </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irketinde tekstil makinelerinin baskı  kafaları üzerinde çalı</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malarla yazılım serüvenine ba</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lamı</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tır. 2018 yılından  itibaren kendisini veri analizi üzerinde geli</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tirmeye adamı</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tır ve bu alanda  çe</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itli projeler yürütmektedir.</a:t>
            </a:r>
            <a:endParaRPr b="0" i="0" sz="1600" u="none" cap="none" strike="noStrike">
              <a:solidFill>
                <a:srgbClr val="000000"/>
              </a:solidFill>
              <a:latin typeface="Caladea"/>
              <a:ea typeface="Caladea"/>
              <a:cs typeface="Caladea"/>
              <a:sym typeface="Caladea"/>
            </a:endParaRPr>
          </a:p>
          <a:p>
            <a:pPr indent="0" lvl="0" marL="0" marR="0" rtl="0" algn="l">
              <a:lnSpc>
                <a:spcPct val="100000"/>
              </a:lnSpc>
              <a:spcBef>
                <a:spcPts val="40"/>
              </a:spcBef>
              <a:spcAft>
                <a:spcPts val="0"/>
              </a:spcAft>
              <a:buClr>
                <a:srgbClr val="3F3A33"/>
              </a:buClr>
              <a:buSzPts val="1600"/>
              <a:buFont typeface="Caladea"/>
              <a:buNone/>
            </a:pPr>
            <a:r>
              <a:t/>
            </a:r>
            <a:endParaRPr b="0" i="0" sz="1600" u="none" cap="none" strike="noStrike">
              <a:solidFill>
                <a:srgbClr val="000000"/>
              </a:solidFill>
              <a:latin typeface="Caladea"/>
              <a:ea typeface="Caladea"/>
              <a:cs typeface="Caladea"/>
              <a:sym typeface="Caladea"/>
            </a:endParaRPr>
          </a:p>
          <a:p>
            <a:pPr indent="-112395" lvl="0" marL="124460" marR="0" rtl="0" algn="l">
              <a:lnSpc>
                <a:spcPct val="100000"/>
              </a:lnSpc>
              <a:spcBef>
                <a:spcPts val="5"/>
              </a:spcBef>
              <a:spcAft>
                <a:spcPts val="0"/>
              </a:spcAft>
              <a:buClr>
                <a:srgbClr val="3F3A33"/>
              </a:buClr>
              <a:buSzPts val="1600"/>
              <a:buFont typeface="Caladea"/>
              <a:buChar char="-"/>
            </a:pPr>
            <a:r>
              <a:rPr b="0" i="0" lang="en-US" sz="1600" u="none" cap="none" strike="noStrike">
                <a:solidFill>
                  <a:srgbClr val="3F3A33"/>
                </a:solidFill>
                <a:latin typeface="Caladea"/>
                <a:ea typeface="Caladea"/>
                <a:cs typeface="Caladea"/>
                <a:sym typeface="Caladea"/>
              </a:rPr>
              <a:t>Runic Bytes </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irketinde veri analisti olarak çalı</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maktadır.</a:t>
            </a:r>
            <a:endParaRPr b="0" i="0" sz="1600" u="none" cap="none" strike="noStrike">
              <a:solidFill>
                <a:srgbClr val="000000"/>
              </a:solidFill>
              <a:latin typeface="Caladea"/>
              <a:ea typeface="Caladea"/>
              <a:cs typeface="Caladea"/>
              <a:sym typeface="Caladea"/>
            </a:endParaRPr>
          </a:p>
        </p:txBody>
      </p:sp>
      <p:sp>
        <p:nvSpPr>
          <p:cNvPr id="90" name="Google Shape;90;p4"/>
          <p:cNvSpPr txBox="1"/>
          <p:nvPr/>
        </p:nvSpPr>
        <p:spPr>
          <a:xfrm>
            <a:off x="4744951" y="3807299"/>
            <a:ext cx="6696709" cy="1858645"/>
          </a:xfrm>
          <a:prstGeom prst="rect">
            <a:avLst/>
          </a:prstGeom>
          <a:noFill/>
          <a:ln>
            <a:noFill/>
          </a:ln>
        </p:spPr>
        <p:txBody>
          <a:bodyPr anchorCtr="0" anchor="t" bIns="0" lIns="0" spcFirstLastPara="1" rIns="0" wrap="square" tIns="12700">
            <a:spAutoFit/>
          </a:bodyPr>
          <a:lstStyle/>
          <a:p>
            <a:pPr indent="-12700" lvl="0" marL="12700" marR="998219" rtl="0" algn="l">
              <a:lnSpc>
                <a:spcPct val="100000"/>
              </a:lnSpc>
              <a:spcBef>
                <a:spcPts val="0"/>
              </a:spcBef>
              <a:spcAft>
                <a:spcPts val="0"/>
              </a:spcAft>
              <a:buClr>
                <a:srgbClr val="3F3A33"/>
              </a:buClr>
              <a:buSzPts val="1600"/>
              <a:buFont typeface="Caladea"/>
              <a:buChar char="-"/>
            </a:pPr>
            <a:r>
              <a:rPr b="0" i="0" lang="en-US" sz="1600" u="none" cap="none" strike="noStrike">
                <a:solidFill>
                  <a:srgbClr val="3F3A33"/>
                </a:solidFill>
                <a:latin typeface="Caladea"/>
                <a:ea typeface="Caladea"/>
                <a:cs typeface="Caladea"/>
                <a:sym typeface="Caladea"/>
              </a:rPr>
              <a:t>TÜB</a:t>
            </a:r>
            <a:r>
              <a:rPr b="0" i="0" lang="en-US" sz="1600" u="none" cap="none" strike="noStrike">
                <a:solidFill>
                  <a:srgbClr val="3F3A33"/>
                </a:solidFill>
                <a:latin typeface="Times New Roman"/>
                <a:ea typeface="Times New Roman"/>
                <a:cs typeface="Times New Roman"/>
                <a:sym typeface="Times New Roman"/>
              </a:rPr>
              <a:t>İ</a:t>
            </a:r>
            <a:r>
              <a:rPr b="0" i="0" lang="en-US" sz="1600" u="none" cap="none" strike="noStrike">
                <a:solidFill>
                  <a:srgbClr val="3F3A33"/>
                </a:solidFill>
                <a:latin typeface="Caladea"/>
                <a:ea typeface="Caladea"/>
                <a:cs typeface="Caladea"/>
                <a:sym typeface="Caladea"/>
              </a:rPr>
              <a:t>TAK 4446, Teknofest 2019, Teknofest 2020, Teknofest 2021  yarı</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malarında dereceleri bulunmaktadır..</a:t>
            </a:r>
            <a:endParaRPr b="0" i="0" sz="1600" u="none" cap="none" strike="noStrike">
              <a:solidFill>
                <a:srgbClr val="000000"/>
              </a:solidFill>
              <a:latin typeface="Caladea"/>
              <a:ea typeface="Caladea"/>
              <a:cs typeface="Caladea"/>
              <a:sym typeface="Caladea"/>
            </a:endParaRPr>
          </a:p>
          <a:p>
            <a:pPr indent="-12700" lvl="0" marL="12700" marR="5080" rtl="0" algn="l">
              <a:lnSpc>
                <a:spcPct val="100000"/>
              </a:lnSpc>
              <a:spcBef>
                <a:spcPts val="990"/>
              </a:spcBef>
              <a:spcAft>
                <a:spcPts val="0"/>
              </a:spcAft>
              <a:buClr>
                <a:srgbClr val="3F3A33"/>
              </a:buClr>
              <a:buSzPts val="1600"/>
              <a:buFont typeface="Caladea"/>
              <a:buChar char="-"/>
            </a:pPr>
            <a:r>
              <a:rPr b="0" i="0" lang="en-US" sz="1600" u="none" cap="none" strike="noStrike">
                <a:solidFill>
                  <a:srgbClr val="3F3A33"/>
                </a:solidFill>
                <a:latin typeface="Caladea"/>
                <a:ea typeface="Caladea"/>
                <a:cs typeface="Caladea"/>
                <a:sym typeface="Caladea"/>
              </a:rPr>
              <a:t>Bursa Ecza Kooperatifinde çalı</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ırken geli</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tirilmesi planlanan proje  kapsamında do</a:t>
            </a:r>
            <a:r>
              <a:rPr b="0" i="0" lang="en-US" sz="1600" u="none" cap="none" strike="noStrike">
                <a:solidFill>
                  <a:srgbClr val="3F3A33"/>
                </a:solidFill>
                <a:latin typeface="Times New Roman"/>
                <a:ea typeface="Times New Roman"/>
                <a:cs typeface="Times New Roman"/>
                <a:sym typeface="Times New Roman"/>
              </a:rPr>
              <a:t>ğ</a:t>
            </a:r>
            <a:r>
              <a:rPr b="0" i="0" lang="en-US" sz="1600" u="none" cap="none" strike="noStrike">
                <a:solidFill>
                  <a:srgbClr val="3F3A33"/>
                </a:solidFill>
                <a:latin typeface="Caladea"/>
                <a:ea typeface="Caladea"/>
                <a:cs typeface="Caladea"/>
                <a:sym typeface="Caladea"/>
              </a:rPr>
              <a:t>al dil i</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leme üzerinde çalı</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malar yürütmü</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tür. Mevcut  çalı</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tı</a:t>
            </a:r>
            <a:r>
              <a:rPr b="0" i="0" lang="en-US" sz="1600" u="none" cap="none" strike="noStrike">
                <a:solidFill>
                  <a:srgbClr val="3F3A33"/>
                </a:solidFill>
                <a:latin typeface="Times New Roman"/>
                <a:ea typeface="Times New Roman"/>
                <a:cs typeface="Times New Roman"/>
                <a:sym typeface="Times New Roman"/>
              </a:rPr>
              <a:t>ğ</a:t>
            </a:r>
            <a:r>
              <a:rPr b="0" i="0" lang="en-US" sz="1600" u="none" cap="none" strike="noStrike">
                <a:solidFill>
                  <a:srgbClr val="3F3A33"/>
                </a:solidFill>
                <a:latin typeface="Caladea"/>
                <a:ea typeface="Caladea"/>
                <a:cs typeface="Caladea"/>
                <a:sym typeface="Caladea"/>
              </a:rPr>
              <a:t>ı </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irkette verilerin i</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lenmesi, görselle</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tirilmesi, matematiksel  i</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lemlerle ifade edilmesi üzerine çalı</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maktadır. Bunlara ek olarak Selçuk  Üniversitesi kapsamında akademik ara</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tırma ve çalı</a:t>
            </a:r>
            <a:r>
              <a:rPr b="0" i="0" lang="en-US" sz="1600" u="none" cap="none" strike="noStrike">
                <a:solidFill>
                  <a:srgbClr val="3F3A33"/>
                </a:solidFill>
                <a:latin typeface="Times New Roman"/>
                <a:ea typeface="Times New Roman"/>
                <a:cs typeface="Times New Roman"/>
                <a:sym typeface="Times New Roman"/>
              </a:rPr>
              <a:t>ş</a:t>
            </a:r>
            <a:r>
              <a:rPr b="0" i="0" lang="en-US" sz="1600" u="none" cap="none" strike="noStrike">
                <a:solidFill>
                  <a:srgbClr val="3F3A33"/>
                </a:solidFill>
                <a:latin typeface="Caladea"/>
                <a:ea typeface="Caladea"/>
                <a:cs typeface="Caladea"/>
                <a:sym typeface="Caladea"/>
              </a:rPr>
              <a:t>malar da yürütmektedir.</a:t>
            </a:r>
            <a:endParaRPr b="0" i="0" sz="1600" u="none" cap="none" strike="noStrike">
              <a:solidFill>
                <a:srgbClr val="000000"/>
              </a:solidFill>
              <a:latin typeface="Caladea"/>
              <a:ea typeface="Caladea"/>
              <a:cs typeface="Caladea"/>
              <a:sym typeface="Caladea"/>
            </a:endParaRPr>
          </a:p>
        </p:txBody>
      </p:sp>
      <p:sp>
        <p:nvSpPr>
          <p:cNvPr id="91" name="Google Shape;91;p4"/>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92" name="Google Shape;92;p4"/>
          <p:cNvSpPr txBox="1"/>
          <p:nvPr/>
        </p:nvSpPr>
        <p:spPr>
          <a:xfrm>
            <a:off x="655375" y="5633700"/>
            <a:ext cx="3848100" cy="4746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000"/>
              <a:buFont typeface="Arial"/>
              <a:buNone/>
            </a:pPr>
            <a:r>
              <a:rPr b="1" i="0" lang="en-US" sz="1000" u="none" cap="none" strike="noStrike">
                <a:solidFill>
                  <a:srgbClr val="3F3A33"/>
                </a:solidFill>
                <a:latin typeface="Trebuchet MS"/>
                <a:ea typeface="Trebuchet MS"/>
                <a:cs typeface="Trebuchet MS"/>
                <a:sym typeface="Trebuchet MS"/>
              </a:rPr>
              <a:t>Veri analizi, veri etiketleme ve veri setinin oluşturulması adımlarında aktif olmakla birlikte veri modelleme adımlarında da görev almıştır.</a:t>
            </a:r>
            <a:endParaRPr b="0" i="0" sz="10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145f82663c7_6_6"/>
          <p:cNvSpPr txBox="1"/>
          <p:nvPr/>
        </p:nvSpPr>
        <p:spPr>
          <a:xfrm>
            <a:off x="885650" y="1444875"/>
            <a:ext cx="108288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4000"/>
              <a:buFont typeface="Arial"/>
              <a:buNone/>
            </a:pPr>
            <a:r>
              <a:rPr b="0" i="0" lang="en-US" sz="4000" u="none" cap="none" strike="noStrike">
                <a:solidFill>
                  <a:srgbClr val="3F3A33"/>
                </a:solidFill>
                <a:latin typeface="Trebuchet MS"/>
                <a:ea typeface="Trebuchet MS"/>
                <a:cs typeface="Trebuchet MS"/>
                <a:sym typeface="Trebuchet MS"/>
              </a:rPr>
              <a:t>Model ve veri seti paylaşım organizasyonumuz:</a:t>
            </a:r>
            <a:endParaRPr b="0" i="0" sz="4000" u="none" cap="none" strike="noStrike">
              <a:solidFill>
                <a:srgbClr val="000000"/>
              </a:solidFill>
              <a:latin typeface="Trebuchet MS"/>
              <a:ea typeface="Trebuchet MS"/>
              <a:cs typeface="Trebuchet MS"/>
              <a:sym typeface="Trebuchet MS"/>
            </a:endParaRPr>
          </a:p>
        </p:txBody>
      </p:sp>
      <p:sp>
        <p:nvSpPr>
          <p:cNvPr id="382" name="Google Shape;382;g145f82663c7_6_6"/>
          <p:cNvSpPr txBox="1"/>
          <p:nvPr/>
        </p:nvSpPr>
        <p:spPr>
          <a:xfrm>
            <a:off x="4233678" y="2775607"/>
            <a:ext cx="4292100" cy="274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700"/>
              <a:buFont typeface="Arial"/>
              <a:buNone/>
            </a:pPr>
            <a:r>
              <a:rPr b="1" i="0" lang="en-US" sz="1700" u="none" cap="none" strike="noStrike">
                <a:solidFill>
                  <a:srgbClr val="3F3A33"/>
                </a:solidFill>
                <a:latin typeface="Caladea"/>
                <a:ea typeface="Caladea"/>
                <a:cs typeface="Caladea"/>
                <a:sym typeface="Caladea"/>
              </a:rPr>
              <a:t>https://huggingface.co/nanelimon</a:t>
            </a:r>
            <a:endParaRPr b="0" i="0" sz="1700" u="none" cap="none" strike="noStrike">
              <a:solidFill>
                <a:srgbClr val="000000"/>
              </a:solidFill>
              <a:latin typeface="Caladea"/>
              <a:ea typeface="Caladea"/>
              <a:cs typeface="Caladea"/>
              <a:sym typeface="Caladea"/>
            </a:endParaRPr>
          </a:p>
        </p:txBody>
      </p:sp>
      <p:sp>
        <p:nvSpPr>
          <p:cNvPr id="383" name="Google Shape;383;g145f82663c7_6_6"/>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pic>
        <p:nvPicPr>
          <p:cNvPr id="384" name="Google Shape;384;g145f82663c7_6_6"/>
          <p:cNvPicPr preferRelativeResize="0"/>
          <p:nvPr/>
        </p:nvPicPr>
        <p:blipFill rotWithShape="1">
          <a:blip r:embed="rId3">
            <a:alphaModFix/>
          </a:blip>
          <a:srcRect b="0" l="0" r="0" t="0"/>
          <a:stretch/>
        </p:blipFill>
        <p:spPr>
          <a:xfrm>
            <a:off x="3628950" y="3248000"/>
            <a:ext cx="4896825" cy="26442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5"/>
          <p:cNvSpPr txBox="1"/>
          <p:nvPr>
            <p:ph type="title"/>
          </p:nvPr>
        </p:nvSpPr>
        <p:spPr>
          <a:xfrm>
            <a:off x="779473" y="910153"/>
            <a:ext cx="3268345"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MURAT KÖKLÜ</a:t>
            </a:r>
            <a:endParaRPr/>
          </a:p>
        </p:txBody>
      </p:sp>
      <p:sp>
        <p:nvSpPr>
          <p:cNvPr id="98" name="Google Shape;98;p5"/>
          <p:cNvSpPr txBox="1"/>
          <p:nvPr/>
        </p:nvSpPr>
        <p:spPr>
          <a:xfrm>
            <a:off x="4876659" y="1732374"/>
            <a:ext cx="6257925" cy="326262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700"/>
              <a:buFont typeface="Arial"/>
              <a:buNone/>
            </a:pPr>
            <a:r>
              <a:rPr b="0" i="0" lang="en-US" sz="1700" u="none" cap="none" strike="noStrike">
                <a:solidFill>
                  <a:srgbClr val="3F3A33"/>
                </a:solidFill>
                <a:latin typeface="Caladea"/>
                <a:ea typeface="Caladea"/>
                <a:cs typeface="Caladea"/>
                <a:sym typeface="Caladea"/>
              </a:rPr>
              <a:t>Murat KÖKLÜ,</a:t>
            </a:r>
            <a:endParaRPr b="0" i="0" sz="1700" u="none" cap="none" strike="noStrike">
              <a:solidFill>
                <a:srgbClr val="000000"/>
              </a:solidFill>
              <a:latin typeface="Caladea"/>
              <a:ea typeface="Caladea"/>
              <a:cs typeface="Caladea"/>
              <a:sym typeface="Caladea"/>
            </a:endParaRPr>
          </a:p>
          <a:p>
            <a:pPr indent="0" lvl="0" marL="12700" marR="400685" rtl="0" algn="l">
              <a:lnSpc>
                <a:spcPct val="100000"/>
              </a:lnSpc>
              <a:spcBef>
                <a:spcPts val="0"/>
              </a:spcBef>
              <a:spcAft>
                <a:spcPts val="0"/>
              </a:spcAft>
              <a:buClr>
                <a:srgbClr val="000000"/>
              </a:buClr>
              <a:buSzPts val="1700"/>
              <a:buFont typeface="Arial"/>
              <a:buNone/>
            </a:pPr>
            <a:r>
              <a:rPr b="0" i="0" lang="en-US" sz="1700" u="none" cap="none" strike="noStrike">
                <a:solidFill>
                  <a:srgbClr val="3F3A33"/>
                </a:solidFill>
                <a:latin typeface="Caladea"/>
                <a:ea typeface="Caladea"/>
                <a:cs typeface="Caladea"/>
                <a:sym typeface="Caladea"/>
              </a:rPr>
              <a:t>-Selçuk Üniversitesi Teknoloji Fakültesi, Bilgisayar Mühendisli</a:t>
            </a:r>
            <a:r>
              <a:rPr b="0" i="0" lang="en-US" sz="1700" u="none" cap="none" strike="noStrike">
                <a:solidFill>
                  <a:srgbClr val="3F3A33"/>
                </a:solidFill>
                <a:latin typeface="Times New Roman"/>
                <a:ea typeface="Times New Roman"/>
                <a:cs typeface="Times New Roman"/>
                <a:sym typeface="Times New Roman"/>
              </a:rPr>
              <a:t>ğ</a:t>
            </a:r>
            <a:r>
              <a:rPr b="0" i="0" lang="en-US" sz="1700" u="none" cap="none" strike="noStrike">
                <a:solidFill>
                  <a:srgbClr val="3F3A33"/>
                </a:solidFill>
                <a:latin typeface="Caladea"/>
                <a:ea typeface="Caladea"/>
                <a:cs typeface="Caladea"/>
                <a:sym typeface="Caladea"/>
              </a:rPr>
              <a:t>i  Bölümü Yazılım Anabilim Dalında Dr. Ö</a:t>
            </a:r>
            <a:r>
              <a:rPr b="0" i="0" lang="en-US" sz="1700" u="none" cap="none" strike="noStrike">
                <a:solidFill>
                  <a:srgbClr val="3F3A33"/>
                </a:solidFill>
                <a:latin typeface="Times New Roman"/>
                <a:ea typeface="Times New Roman"/>
                <a:cs typeface="Times New Roman"/>
                <a:sym typeface="Times New Roman"/>
              </a:rPr>
              <a:t>ğ</a:t>
            </a:r>
            <a:r>
              <a:rPr b="0" i="0" lang="en-US" sz="1700" u="none" cap="none" strike="noStrike">
                <a:solidFill>
                  <a:srgbClr val="3F3A33"/>
                </a:solidFill>
                <a:latin typeface="Caladea"/>
                <a:ea typeface="Caladea"/>
                <a:cs typeface="Caladea"/>
                <a:sym typeface="Caladea"/>
              </a:rPr>
              <a:t>retim Üyesi olarak  çalı</a:t>
            </a:r>
            <a:r>
              <a:rPr b="0" i="0" lang="en-US" sz="1700" u="none" cap="none" strike="noStrike">
                <a:solidFill>
                  <a:srgbClr val="3F3A33"/>
                </a:solidFill>
                <a:latin typeface="Times New Roman"/>
                <a:ea typeface="Times New Roman"/>
                <a:cs typeface="Times New Roman"/>
                <a:sym typeface="Times New Roman"/>
              </a:rPr>
              <a:t>ş</a:t>
            </a:r>
            <a:r>
              <a:rPr b="0" i="0" lang="en-US" sz="1700" u="none" cap="none" strike="noStrike">
                <a:solidFill>
                  <a:srgbClr val="3F3A33"/>
                </a:solidFill>
                <a:latin typeface="Caladea"/>
                <a:ea typeface="Caladea"/>
                <a:cs typeface="Caladea"/>
                <a:sym typeface="Caladea"/>
              </a:rPr>
              <a:t>maktadır.</a:t>
            </a:r>
            <a:endParaRPr b="0" i="0" sz="1700" u="none" cap="none" strike="noStrike">
              <a:solidFill>
                <a:srgbClr val="000000"/>
              </a:solidFill>
              <a:latin typeface="Caladea"/>
              <a:ea typeface="Caladea"/>
              <a:cs typeface="Caladea"/>
              <a:sym typeface="Caladea"/>
            </a:endParaRPr>
          </a:p>
          <a:p>
            <a:pPr indent="0" lvl="0" marL="0" marR="0" rtl="0" algn="l">
              <a:lnSpc>
                <a:spcPct val="100000"/>
              </a:lnSpc>
              <a:spcBef>
                <a:spcPts val="45"/>
              </a:spcBef>
              <a:spcAft>
                <a:spcPts val="0"/>
              </a:spcAft>
              <a:buClr>
                <a:srgbClr val="000000"/>
              </a:buClr>
              <a:buSzPts val="1700"/>
              <a:buFont typeface="Arial"/>
              <a:buNone/>
            </a:pPr>
            <a:r>
              <a:t/>
            </a:r>
            <a:endParaRPr b="0" i="0" sz="1700" u="none" cap="none" strike="noStrike">
              <a:solidFill>
                <a:srgbClr val="000000"/>
              </a:solidFill>
              <a:latin typeface="Caladea"/>
              <a:ea typeface="Caladea"/>
              <a:cs typeface="Caladea"/>
              <a:sym typeface="Caladea"/>
            </a:endParaRPr>
          </a:p>
          <a:p>
            <a:pPr indent="0" lvl="0" marL="12700" marR="5080" rtl="0" algn="l">
              <a:lnSpc>
                <a:spcPct val="100000"/>
              </a:lnSpc>
              <a:spcBef>
                <a:spcPts val="0"/>
              </a:spcBef>
              <a:spcAft>
                <a:spcPts val="0"/>
              </a:spcAft>
              <a:buClr>
                <a:srgbClr val="000000"/>
              </a:buClr>
              <a:buSzPts val="1700"/>
              <a:buFont typeface="Arial"/>
              <a:buNone/>
            </a:pPr>
            <a:r>
              <a:rPr b="0" i="0" lang="en-US" sz="1700" u="none" cap="none" strike="noStrike">
                <a:solidFill>
                  <a:srgbClr val="3F3A33"/>
                </a:solidFill>
                <a:latin typeface="Caladea"/>
                <a:ea typeface="Caladea"/>
                <a:cs typeface="Caladea"/>
                <a:sym typeface="Caladea"/>
              </a:rPr>
              <a:t>20 yıla a</a:t>
            </a:r>
            <a:r>
              <a:rPr b="0" i="0" lang="en-US" sz="1700" u="none" cap="none" strike="noStrike">
                <a:solidFill>
                  <a:srgbClr val="3F3A33"/>
                </a:solidFill>
                <a:latin typeface="Times New Roman"/>
                <a:ea typeface="Times New Roman"/>
                <a:cs typeface="Times New Roman"/>
                <a:sym typeface="Times New Roman"/>
              </a:rPr>
              <a:t>ş</a:t>
            </a:r>
            <a:r>
              <a:rPr b="0" i="0" lang="en-US" sz="1700" u="none" cap="none" strike="noStrike">
                <a:solidFill>
                  <a:srgbClr val="3F3A33"/>
                </a:solidFill>
                <a:latin typeface="Caladea"/>
                <a:ea typeface="Caladea"/>
                <a:cs typeface="Caladea"/>
                <a:sym typeface="Caladea"/>
              </a:rPr>
              <a:t>kın bir süredir akademik personel olarak çalı</a:t>
            </a:r>
            <a:r>
              <a:rPr b="0" i="0" lang="en-US" sz="1700" u="none" cap="none" strike="noStrike">
                <a:solidFill>
                  <a:srgbClr val="3F3A33"/>
                </a:solidFill>
                <a:latin typeface="Times New Roman"/>
                <a:ea typeface="Times New Roman"/>
                <a:cs typeface="Times New Roman"/>
                <a:sym typeface="Times New Roman"/>
              </a:rPr>
              <a:t>ş</a:t>
            </a:r>
            <a:r>
              <a:rPr b="0" i="0" lang="en-US" sz="1700" u="none" cap="none" strike="noStrike">
                <a:solidFill>
                  <a:srgbClr val="3F3A33"/>
                </a:solidFill>
                <a:latin typeface="Caladea"/>
                <a:ea typeface="Caladea"/>
                <a:cs typeface="Caladea"/>
                <a:sym typeface="Caladea"/>
              </a:rPr>
              <a:t>an ve bir çok  gence ı</a:t>
            </a:r>
            <a:r>
              <a:rPr b="0" i="0" lang="en-US" sz="1700" u="none" cap="none" strike="noStrike">
                <a:solidFill>
                  <a:srgbClr val="3F3A33"/>
                </a:solidFill>
                <a:latin typeface="Times New Roman"/>
                <a:ea typeface="Times New Roman"/>
                <a:cs typeface="Times New Roman"/>
                <a:sym typeface="Times New Roman"/>
              </a:rPr>
              <a:t>ş</a:t>
            </a:r>
            <a:r>
              <a:rPr b="0" i="0" lang="en-US" sz="1700" u="none" cap="none" strike="noStrike">
                <a:solidFill>
                  <a:srgbClr val="3F3A33"/>
                </a:solidFill>
                <a:latin typeface="Caladea"/>
                <a:ea typeface="Caladea"/>
                <a:cs typeface="Caladea"/>
                <a:sym typeface="Caladea"/>
              </a:rPr>
              <a:t>ık tutan Köklü önceki yıllarda da teknofestte bir çok takıma  danı</a:t>
            </a:r>
            <a:r>
              <a:rPr b="0" i="0" lang="en-US" sz="1700" u="none" cap="none" strike="noStrike">
                <a:solidFill>
                  <a:srgbClr val="3F3A33"/>
                </a:solidFill>
                <a:latin typeface="Times New Roman"/>
                <a:ea typeface="Times New Roman"/>
                <a:cs typeface="Times New Roman"/>
                <a:sym typeface="Times New Roman"/>
              </a:rPr>
              <a:t>ş</a:t>
            </a:r>
            <a:r>
              <a:rPr b="0" i="0" lang="en-US" sz="1700" u="none" cap="none" strike="noStrike">
                <a:solidFill>
                  <a:srgbClr val="3F3A33"/>
                </a:solidFill>
                <a:latin typeface="Caladea"/>
                <a:ea typeface="Caladea"/>
                <a:cs typeface="Caladea"/>
                <a:sym typeface="Caladea"/>
              </a:rPr>
              <a:t>manlık yapmı</a:t>
            </a:r>
            <a:r>
              <a:rPr b="0" i="0" lang="en-US" sz="1700" u="none" cap="none" strike="noStrike">
                <a:solidFill>
                  <a:srgbClr val="3F3A33"/>
                </a:solidFill>
                <a:latin typeface="Times New Roman"/>
                <a:ea typeface="Times New Roman"/>
                <a:cs typeface="Times New Roman"/>
                <a:sym typeface="Times New Roman"/>
              </a:rPr>
              <a:t>ş</a:t>
            </a:r>
            <a:r>
              <a:rPr b="0" i="0" lang="en-US" sz="1700" u="none" cap="none" strike="noStrike">
                <a:solidFill>
                  <a:srgbClr val="3F3A33"/>
                </a:solidFill>
                <a:latin typeface="Caladea"/>
                <a:ea typeface="Caladea"/>
                <a:cs typeface="Caladea"/>
                <a:sym typeface="Caladea"/>
              </a:rPr>
              <a:t>tır.</a:t>
            </a:r>
            <a:endParaRPr b="0" i="0" sz="1700" u="none" cap="none" strike="noStrike">
              <a:solidFill>
                <a:srgbClr val="000000"/>
              </a:solidFill>
              <a:latin typeface="Caladea"/>
              <a:ea typeface="Caladea"/>
              <a:cs typeface="Caladea"/>
              <a:sym typeface="Caladea"/>
            </a:endParaRPr>
          </a:p>
          <a:p>
            <a:pPr indent="0" lvl="0" marL="12700" marR="324485" rtl="0" algn="l">
              <a:lnSpc>
                <a:spcPct val="100000"/>
              </a:lnSpc>
              <a:spcBef>
                <a:spcPts val="1010"/>
              </a:spcBef>
              <a:spcAft>
                <a:spcPts val="0"/>
              </a:spcAft>
              <a:buClr>
                <a:srgbClr val="000000"/>
              </a:buClr>
              <a:buSzPts val="1700"/>
              <a:buFont typeface="Arial"/>
              <a:buNone/>
            </a:pPr>
            <a:r>
              <a:rPr b="0" i="0" lang="en-US" sz="1700" u="none" cap="none" strike="noStrike">
                <a:solidFill>
                  <a:srgbClr val="3F3A33"/>
                </a:solidFill>
                <a:latin typeface="Caladea"/>
                <a:ea typeface="Caladea"/>
                <a:cs typeface="Caladea"/>
                <a:sym typeface="Caladea"/>
              </a:rPr>
              <a:t>- Yapay Zekâ ve Uygulamaları, Biyomedikal Sistemler, Veri  Madencili</a:t>
            </a:r>
            <a:r>
              <a:rPr b="0" i="0" lang="en-US" sz="1700" u="none" cap="none" strike="noStrike">
                <a:solidFill>
                  <a:srgbClr val="3F3A33"/>
                </a:solidFill>
                <a:latin typeface="Times New Roman"/>
                <a:ea typeface="Times New Roman"/>
                <a:cs typeface="Times New Roman"/>
                <a:sym typeface="Times New Roman"/>
              </a:rPr>
              <a:t>ğ</a:t>
            </a:r>
            <a:r>
              <a:rPr b="0" i="0" lang="en-US" sz="1700" u="none" cap="none" strike="noStrike">
                <a:solidFill>
                  <a:srgbClr val="3F3A33"/>
                </a:solidFill>
                <a:latin typeface="Caladea"/>
                <a:ea typeface="Caladea"/>
                <a:cs typeface="Caladea"/>
                <a:sym typeface="Caladea"/>
              </a:rPr>
              <a:t>i ve Uygulamaları, Görüntü </a:t>
            </a:r>
            <a:r>
              <a:rPr b="0" i="0" lang="en-US" sz="1700" u="none" cap="none" strike="noStrike">
                <a:solidFill>
                  <a:srgbClr val="3F3A33"/>
                </a:solidFill>
                <a:latin typeface="Times New Roman"/>
                <a:ea typeface="Times New Roman"/>
                <a:cs typeface="Times New Roman"/>
                <a:sym typeface="Times New Roman"/>
              </a:rPr>
              <a:t>İş</a:t>
            </a:r>
            <a:r>
              <a:rPr b="0" i="0" lang="en-US" sz="1700" u="none" cap="none" strike="noStrike">
                <a:solidFill>
                  <a:srgbClr val="3F3A33"/>
                </a:solidFill>
                <a:latin typeface="Caladea"/>
                <a:ea typeface="Caladea"/>
                <a:cs typeface="Caladea"/>
                <a:sym typeface="Caladea"/>
              </a:rPr>
              <a:t>leme, Bilgisayar Destekli  Tasarım alanlarında uzmanlıkları, dereceleri ve pek çok bilimsel  çalı</a:t>
            </a:r>
            <a:r>
              <a:rPr b="0" i="0" lang="en-US" sz="1700" u="none" cap="none" strike="noStrike">
                <a:solidFill>
                  <a:srgbClr val="3F3A33"/>
                </a:solidFill>
                <a:latin typeface="Times New Roman"/>
                <a:ea typeface="Times New Roman"/>
                <a:cs typeface="Times New Roman"/>
                <a:sym typeface="Times New Roman"/>
              </a:rPr>
              <a:t>ş</a:t>
            </a:r>
            <a:r>
              <a:rPr b="0" i="0" lang="en-US" sz="1700" u="none" cap="none" strike="noStrike">
                <a:solidFill>
                  <a:srgbClr val="3F3A33"/>
                </a:solidFill>
                <a:latin typeface="Caladea"/>
                <a:ea typeface="Caladea"/>
                <a:cs typeface="Caladea"/>
                <a:sym typeface="Caladea"/>
              </a:rPr>
              <a:t>ması bulunmaktadır.</a:t>
            </a:r>
            <a:endParaRPr b="0" i="0" sz="1700" u="none" cap="none" strike="noStrike">
              <a:solidFill>
                <a:srgbClr val="000000"/>
              </a:solidFill>
              <a:latin typeface="Caladea"/>
              <a:ea typeface="Caladea"/>
              <a:cs typeface="Caladea"/>
              <a:sym typeface="Caladea"/>
            </a:endParaRPr>
          </a:p>
        </p:txBody>
      </p:sp>
      <p:sp>
        <p:nvSpPr>
          <p:cNvPr id="99" name="Google Shape;99;p5"/>
          <p:cNvSpPr txBox="1"/>
          <p:nvPr/>
        </p:nvSpPr>
        <p:spPr>
          <a:xfrm>
            <a:off x="1796535" y="5273026"/>
            <a:ext cx="152019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1200"/>
              <a:buFont typeface="Arial"/>
              <a:buNone/>
            </a:pPr>
            <a:r>
              <a:rPr b="1" i="0" lang="en-US" sz="1200" u="none" cap="none" strike="noStrike">
                <a:solidFill>
                  <a:srgbClr val="3F3A33"/>
                </a:solidFill>
                <a:latin typeface="Trebuchet MS"/>
                <a:ea typeface="Trebuchet MS"/>
                <a:cs typeface="Trebuchet MS"/>
                <a:sym typeface="Trebuchet MS"/>
              </a:rPr>
              <a:t>AKADEMİK DANIŞMAN</a:t>
            </a:r>
            <a:endParaRPr b="0" i="0" sz="1200" u="none" cap="none" strike="noStrike">
              <a:solidFill>
                <a:srgbClr val="000000"/>
              </a:solidFill>
              <a:latin typeface="Trebuchet MS"/>
              <a:ea typeface="Trebuchet MS"/>
              <a:cs typeface="Trebuchet MS"/>
              <a:sym typeface="Trebuchet MS"/>
            </a:endParaRPr>
          </a:p>
        </p:txBody>
      </p:sp>
      <p:sp>
        <p:nvSpPr>
          <p:cNvPr id="100" name="Google Shape;100;p5"/>
          <p:cNvSpPr/>
          <p:nvPr/>
        </p:nvSpPr>
        <p:spPr>
          <a:xfrm>
            <a:off x="1091347" y="1803296"/>
            <a:ext cx="2939319" cy="293931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1" name="Google Shape;101;p5"/>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
        <p:nvSpPr>
          <p:cNvPr id="102" name="Google Shape;102;p5"/>
          <p:cNvSpPr txBox="1"/>
          <p:nvPr/>
        </p:nvSpPr>
        <p:spPr>
          <a:xfrm>
            <a:off x="655378" y="5633700"/>
            <a:ext cx="4226100" cy="3207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1000"/>
              <a:buFont typeface="Arial"/>
              <a:buNone/>
            </a:pPr>
            <a:r>
              <a:rPr b="1" i="0" lang="en-US" sz="1000" u="none" cap="none" strike="noStrike">
                <a:solidFill>
                  <a:srgbClr val="3F3A33"/>
                </a:solidFill>
                <a:latin typeface="Trebuchet MS"/>
                <a:ea typeface="Trebuchet MS"/>
                <a:cs typeface="Trebuchet MS"/>
                <a:sym typeface="Trebuchet MS"/>
              </a:rPr>
              <a:t>Gerekli akademik çalışmalara ulaşım ve kaynak temini sağlamış ayrıca ekibin teknik araştırmalarında akademik danışmanlık yapmıştır.</a:t>
            </a:r>
            <a:endParaRPr b="0" i="0" sz="1000" u="none" cap="none" strike="noStrike">
              <a:solidFill>
                <a:srgbClr val="000000"/>
              </a:solidFill>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6"/>
          <p:cNvSpPr txBox="1"/>
          <p:nvPr>
            <p:ph type="title"/>
          </p:nvPr>
        </p:nvSpPr>
        <p:spPr>
          <a:xfrm>
            <a:off x="779473" y="910153"/>
            <a:ext cx="3169920" cy="12446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SzPts val="1400"/>
              <a:buNone/>
            </a:pPr>
            <a:r>
              <a:rPr lang="en-US"/>
              <a:t>Problem:  Siber Zorbalık</a:t>
            </a:r>
            <a:endParaRPr/>
          </a:p>
        </p:txBody>
      </p:sp>
      <p:sp>
        <p:nvSpPr>
          <p:cNvPr id="108" name="Google Shape;108;p6"/>
          <p:cNvSpPr/>
          <p:nvPr/>
        </p:nvSpPr>
        <p:spPr>
          <a:xfrm>
            <a:off x="791297" y="2350070"/>
            <a:ext cx="4660001" cy="2735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09" name="Google Shape;109;p6"/>
          <p:cNvSpPr txBox="1"/>
          <p:nvPr>
            <p:ph idx="1" type="body"/>
          </p:nvPr>
        </p:nvSpPr>
        <p:spPr>
          <a:xfrm>
            <a:off x="696670" y="2012993"/>
            <a:ext cx="10798800" cy="3647400"/>
          </a:xfrm>
          <a:prstGeom prst="rect">
            <a:avLst/>
          </a:prstGeom>
          <a:noFill/>
          <a:ln>
            <a:noFill/>
          </a:ln>
        </p:spPr>
        <p:txBody>
          <a:bodyPr anchorCtr="0" anchor="t" bIns="0" lIns="0" spcFirstLastPara="1" rIns="0" wrap="square" tIns="140950">
            <a:spAutoFit/>
          </a:bodyPr>
          <a:lstStyle/>
          <a:p>
            <a:pPr indent="0" lvl="0" marL="5157470" rtl="0" algn="l">
              <a:lnSpc>
                <a:spcPct val="100000"/>
              </a:lnSpc>
              <a:spcBef>
                <a:spcPts val="0"/>
              </a:spcBef>
              <a:spcAft>
                <a:spcPts val="0"/>
              </a:spcAft>
              <a:buSzPts val="1400"/>
              <a:buNone/>
            </a:pPr>
            <a:r>
              <a:rPr lang="en-US"/>
              <a:t>Siber zorbalık,</a:t>
            </a:r>
            <a:endParaRPr/>
          </a:p>
          <a:p>
            <a:pPr indent="0" lvl="0" marL="5157470" marR="42545" rtl="0" algn="l">
              <a:lnSpc>
                <a:spcPct val="100000"/>
              </a:lnSpc>
              <a:spcBef>
                <a:spcPts val="1010"/>
              </a:spcBef>
              <a:spcAft>
                <a:spcPts val="0"/>
              </a:spcAft>
              <a:buSzPts val="1400"/>
              <a:buNone/>
            </a:pPr>
            <a:r>
              <a:rPr lang="en-US"/>
              <a:t>Bir ki</a:t>
            </a:r>
            <a:r>
              <a:rPr lang="en-US">
                <a:latin typeface="Times New Roman"/>
                <a:ea typeface="Times New Roman"/>
                <a:cs typeface="Times New Roman"/>
                <a:sym typeface="Times New Roman"/>
              </a:rPr>
              <a:t>ş</a:t>
            </a:r>
            <a:r>
              <a:rPr lang="en-US"/>
              <a:t>iyi veya ki</a:t>
            </a:r>
            <a:r>
              <a:rPr lang="en-US">
                <a:latin typeface="Times New Roman"/>
                <a:ea typeface="Times New Roman"/>
                <a:cs typeface="Times New Roman"/>
                <a:sym typeface="Times New Roman"/>
              </a:rPr>
              <a:t>ş</a:t>
            </a:r>
            <a:r>
              <a:rPr lang="en-US"/>
              <a:t>inin içinde bulundu</a:t>
            </a:r>
            <a:r>
              <a:rPr lang="en-US">
                <a:latin typeface="Times New Roman"/>
                <a:ea typeface="Times New Roman"/>
                <a:cs typeface="Times New Roman"/>
                <a:sym typeface="Times New Roman"/>
              </a:rPr>
              <a:t>ğ</a:t>
            </a:r>
            <a:r>
              <a:rPr lang="en-US"/>
              <a:t>u belli bir toplulu</a:t>
            </a:r>
            <a:r>
              <a:rPr lang="en-US">
                <a:latin typeface="Times New Roman"/>
                <a:ea typeface="Times New Roman"/>
                <a:cs typeface="Times New Roman"/>
                <a:sym typeface="Times New Roman"/>
              </a:rPr>
              <a:t>ğ</a:t>
            </a:r>
            <a:r>
              <a:rPr lang="en-US"/>
              <a:t>u  hedef alan her türlü a</a:t>
            </a:r>
            <a:r>
              <a:rPr lang="en-US">
                <a:latin typeface="Times New Roman"/>
                <a:ea typeface="Times New Roman"/>
                <a:cs typeface="Times New Roman"/>
                <a:sym typeface="Times New Roman"/>
              </a:rPr>
              <a:t>ş</a:t>
            </a:r>
            <a:r>
              <a:rPr lang="en-US"/>
              <a:t>a</a:t>
            </a:r>
            <a:r>
              <a:rPr lang="en-US">
                <a:latin typeface="Times New Roman"/>
                <a:ea typeface="Times New Roman"/>
                <a:cs typeface="Times New Roman"/>
                <a:sym typeface="Times New Roman"/>
              </a:rPr>
              <a:t>ğ</a:t>
            </a:r>
            <a:r>
              <a:rPr lang="en-US"/>
              <a:t>ılayıcı, küçük dü</a:t>
            </a:r>
            <a:r>
              <a:rPr lang="en-US">
                <a:latin typeface="Times New Roman"/>
                <a:ea typeface="Times New Roman"/>
                <a:cs typeface="Times New Roman"/>
                <a:sym typeface="Times New Roman"/>
              </a:rPr>
              <a:t>ş</a:t>
            </a:r>
            <a:r>
              <a:rPr lang="en-US"/>
              <a:t>ürücü ve zedeleyici  payla</a:t>
            </a:r>
            <a:r>
              <a:rPr lang="en-US">
                <a:latin typeface="Times New Roman"/>
                <a:ea typeface="Times New Roman"/>
                <a:cs typeface="Times New Roman"/>
                <a:sym typeface="Times New Roman"/>
              </a:rPr>
              <a:t>ş</a:t>
            </a:r>
            <a:r>
              <a:rPr lang="en-US"/>
              <a:t>ımların tümüdür.</a:t>
            </a:r>
            <a:endParaRPr/>
          </a:p>
          <a:p>
            <a:pPr indent="0" lvl="0" marL="5157470" marR="46355" rtl="0" algn="l">
              <a:lnSpc>
                <a:spcPct val="100000"/>
              </a:lnSpc>
              <a:spcBef>
                <a:spcPts val="1010"/>
              </a:spcBef>
              <a:spcAft>
                <a:spcPts val="0"/>
              </a:spcAft>
              <a:buSzPts val="1400"/>
              <a:buNone/>
            </a:pPr>
            <a:r>
              <a:rPr lang="en-US"/>
              <a:t>UNESCO’nun siber zorbalı</a:t>
            </a:r>
            <a:r>
              <a:rPr lang="en-US">
                <a:latin typeface="Times New Roman"/>
                <a:ea typeface="Times New Roman"/>
                <a:cs typeface="Times New Roman"/>
                <a:sym typeface="Times New Roman"/>
              </a:rPr>
              <a:t>ğ</a:t>
            </a:r>
            <a:r>
              <a:rPr lang="en-US"/>
              <a:t>ın yüksek gelir düzeyindeki  ülkelerde yaygınlı</a:t>
            </a:r>
            <a:r>
              <a:rPr lang="en-US">
                <a:latin typeface="Times New Roman"/>
                <a:ea typeface="Times New Roman"/>
                <a:cs typeface="Times New Roman"/>
                <a:sym typeface="Times New Roman"/>
              </a:rPr>
              <a:t>ğ</a:t>
            </a:r>
            <a:r>
              <a:rPr lang="en-US"/>
              <a:t>ı ile ilgili verilerine göre siber zorbalıktan  etkilenen çocukların ve ergenlerin oranı yüzde 5 ile yüzde 21  arasında de</a:t>
            </a:r>
            <a:r>
              <a:rPr lang="en-US">
                <a:latin typeface="Times New Roman"/>
                <a:ea typeface="Times New Roman"/>
                <a:cs typeface="Times New Roman"/>
                <a:sym typeface="Times New Roman"/>
              </a:rPr>
              <a:t>ğ</a:t>
            </a:r>
            <a:r>
              <a:rPr lang="en-US"/>
              <a:t>i</a:t>
            </a:r>
            <a:r>
              <a:rPr lang="en-US">
                <a:latin typeface="Times New Roman"/>
                <a:ea typeface="Times New Roman"/>
                <a:cs typeface="Times New Roman"/>
                <a:sym typeface="Times New Roman"/>
              </a:rPr>
              <a:t>ş</a:t>
            </a:r>
            <a:r>
              <a:rPr lang="en-US"/>
              <a:t>mektedir. Bu arada kızların bu tür zorbalı</a:t>
            </a:r>
            <a:r>
              <a:rPr lang="en-US">
                <a:latin typeface="Times New Roman"/>
                <a:ea typeface="Times New Roman"/>
                <a:cs typeface="Times New Roman"/>
                <a:sym typeface="Times New Roman"/>
              </a:rPr>
              <a:t>ğ</a:t>
            </a:r>
            <a:r>
              <a:rPr lang="en-US"/>
              <a:t>a  maruz kalma olasılı</a:t>
            </a:r>
            <a:r>
              <a:rPr lang="en-US">
                <a:latin typeface="Times New Roman"/>
                <a:ea typeface="Times New Roman"/>
                <a:cs typeface="Times New Roman"/>
                <a:sym typeface="Times New Roman"/>
              </a:rPr>
              <a:t>ğ</a:t>
            </a:r>
            <a:r>
              <a:rPr lang="en-US"/>
              <a:t>ı erkeklere göre daha yüksektir.</a:t>
            </a:r>
            <a:endParaRPr/>
          </a:p>
          <a:p>
            <a:pPr indent="0" lvl="0" marL="5157470" marR="5080" rtl="0" algn="l">
              <a:lnSpc>
                <a:spcPct val="100000"/>
              </a:lnSpc>
              <a:spcBef>
                <a:spcPts val="1010"/>
              </a:spcBef>
              <a:spcAft>
                <a:spcPts val="0"/>
              </a:spcAft>
              <a:buSzPts val="1400"/>
              <a:buNone/>
            </a:pPr>
            <a:r>
              <a:rPr b="1" lang="en-US">
                <a:latin typeface="Caladea"/>
                <a:ea typeface="Caladea"/>
                <a:cs typeface="Caladea"/>
                <a:sym typeface="Caladea"/>
              </a:rPr>
              <a:t>Yarı</a:t>
            </a:r>
            <a:r>
              <a:rPr b="1" lang="en-US">
                <a:latin typeface="Times New Roman"/>
                <a:ea typeface="Times New Roman"/>
                <a:cs typeface="Times New Roman"/>
                <a:sym typeface="Times New Roman"/>
              </a:rPr>
              <a:t>ş</a:t>
            </a:r>
            <a:r>
              <a:rPr b="1" lang="en-US">
                <a:latin typeface="Caladea"/>
                <a:ea typeface="Caladea"/>
                <a:cs typeface="Caladea"/>
                <a:sym typeface="Caladea"/>
              </a:rPr>
              <a:t>mada, siber zorbalık tespitini yapabilece</a:t>
            </a:r>
            <a:r>
              <a:rPr b="1" lang="en-US">
                <a:latin typeface="Times New Roman"/>
                <a:ea typeface="Times New Roman"/>
                <a:cs typeface="Times New Roman"/>
                <a:sym typeface="Times New Roman"/>
              </a:rPr>
              <a:t>ğ</a:t>
            </a:r>
            <a:r>
              <a:rPr b="1" lang="en-US">
                <a:latin typeface="Caladea"/>
                <a:ea typeface="Caladea"/>
                <a:cs typeface="Caladea"/>
                <a:sym typeface="Caladea"/>
              </a:rPr>
              <a:t>imiz güçlü  bir model olu</a:t>
            </a:r>
            <a:r>
              <a:rPr b="1" lang="en-US">
                <a:latin typeface="Times New Roman"/>
                <a:ea typeface="Times New Roman"/>
                <a:cs typeface="Times New Roman"/>
                <a:sym typeface="Times New Roman"/>
              </a:rPr>
              <a:t>ş</a:t>
            </a:r>
            <a:r>
              <a:rPr b="1" lang="en-US">
                <a:latin typeface="Caladea"/>
                <a:ea typeface="Caladea"/>
                <a:cs typeface="Caladea"/>
                <a:sym typeface="Caladea"/>
              </a:rPr>
              <a:t>turmayı ve bu modeli bir REST API a  dönü</a:t>
            </a:r>
            <a:r>
              <a:rPr b="1" lang="en-US">
                <a:latin typeface="Times New Roman"/>
                <a:ea typeface="Times New Roman"/>
                <a:cs typeface="Times New Roman"/>
                <a:sym typeface="Times New Roman"/>
              </a:rPr>
              <a:t>ş</a:t>
            </a:r>
            <a:r>
              <a:rPr b="1" lang="en-US">
                <a:latin typeface="Caladea"/>
                <a:ea typeface="Caladea"/>
                <a:cs typeface="Caladea"/>
                <a:sym typeface="Caladea"/>
              </a:rPr>
              <a:t>türüp halka açık payla</a:t>
            </a:r>
            <a:r>
              <a:rPr b="1" lang="en-US">
                <a:latin typeface="Times New Roman"/>
                <a:ea typeface="Times New Roman"/>
                <a:cs typeface="Times New Roman"/>
                <a:sym typeface="Times New Roman"/>
              </a:rPr>
              <a:t>ş</a:t>
            </a:r>
            <a:r>
              <a:rPr b="1" lang="en-US">
                <a:latin typeface="Caladea"/>
                <a:ea typeface="Caladea"/>
                <a:cs typeface="Caladea"/>
                <a:sym typeface="Caladea"/>
              </a:rPr>
              <a:t>mayı hedefliyoruz.</a:t>
            </a:r>
            <a:endParaRPr/>
          </a:p>
        </p:txBody>
      </p:sp>
      <p:sp>
        <p:nvSpPr>
          <p:cNvPr id="110" name="Google Shape;110;p6"/>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fe3ec11136_0_0"/>
          <p:cNvSpPr txBox="1"/>
          <p:nvPr>
            <p:ph type="title"/>
          </p:nvPr>
        </p:nvSpPr>
        <p:spPr>
          <a:xfrm>
            <a:off x="779473" y="910153"/>
            <a:ext cx="10633200" cy="615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Problemin Yaygınlığının Araştırılması</a:t>
            </a:r>
            <a:endParaRPr/>
          </a:p>
        </p:txBody>
      </p:sp>
      <p:graphicFrame>
        <p:nvGraphicFramePr>
          <p:cNvPr id="116" name="Google Shape;116;gfe3ec11136_0_0"/>
          <p:cNvGraphicFramePr/>
          <p:nvPr/>
        </p:nvGraphicFramePr>
        <p:xfrm>
          <a:off x="1422800" y="2313475"/>
          <a:ext cx="3000000" cy="3000000"/>
        </p:xfrm>
        <a:graphic>
          <a:graphicData uri="http://schemas.openxmlformats.org/drawingml/2006/table">
            <a:tbl>
              <a:tblPr>
                <a:solidFill>
                  <a:srgbClr val="FFFFFF"/>
                </a:solidFill>
                <a:tableStyleId>{8B02F530-4C5D-4509-B513-0F57A476F4EA}</a:tableStyleId>
              </a:tblPr>
              <a:tblGrid>
                <a:gridCol w="8915400"/>
              </a:tblGrid>
              <a:tr h="180975">
                <a:tc>
                  <a:txBody>
                    <a:bodyPr/>
                    <a:lstStyle/>
                    <a:p>
                      <a:pPr indent="0" lvl="0" marL="0" rtl="0" algn="l">
                        <a:spcBef>
                          <a:spcPts val="0"/>
                        </a:spcBef>
                        <a:spcAft>
                          <a:spcPts val="0"/>
                        </a:spcAft>
                        <a:buNone/>
                      </a:pPr>
                      <a:r>
                        <a:rPr b="1" lang="en-US" sz="1300">
                          <a:solidFill>
                            <a:srgbClr val="333333"/>
                          </a:solidFill>
                          <a:highlight>
                            <a:srgbClr val="FFFFFF"/>
                          </a:highlight>
                          <a:latin typeface="Roboto"/>
                          <a:ea typeface="Roboto"/>
                          <a:cs typeface="Roboto"/>
                          <a:sym typeface="Roboto"/>
                        </a:rPr>
                        <a:t>Çocukların %43 ü en az bir kere siber zorbalıkla karşılaştıklarını belirtiyorlar.</a:t>
                      </a:r>
                      <a:endParaRPr b="1" sz="1300">
                        <a:solidFill>
                          <a:srgbClr val="333333"/>
                        </a:solidFill>
                        <a:highlight>
                          <a:srgbClr val="FFFFFF"/>
                        </a:highlight>
                        <a:latin typeface="Roboto"/>
                        <a:ea typeface="Roboto"/>
                        <a:cs typeface="Roboto"/>
                        <a:sym typeface="Roboto"/>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80975">
                <a:tc>
                  <a:txBody>
                    <a:bodyPr/>
                    <a:lstStyle/>
                    <a:p>
                      <a:pPr indent="0" lvl="0" marL="0" rtl="0" algn="l">
                        <a:spcBef>
                          <a:spcPts val="0"/>
                        </a:spcBef>
                        <a:spcAft>
                          <a:spcPts val="0"/>
                        </a:spcAft>
                        <a:buNone/>
                      </a:pPr>
                      <a:r>
                        <a:rPr b="1" lang="en-US" sz="1300">
                          <a:solidFill>
                            <a:srgbClr val="333333"/>
                          </a:solidFill>
                          <a:highlight>
                            <a:srgbClr val="FFFFFF"/>
                          </a:highlight>
                          <a:latin typeface="Roboto"/>
                          <a:ea typeface="Roboto"/>
                          <a:cs typeface="Roboto"/>
                          <a:sym typeface="Roboto"/>
                        </a:rPr>
                        <a:t>Öğrencilerin %70 i sıkça siber zorbalığa şahit olduklarını belirtiyorlar.</a:t>
                      </a:r>
                      <a:endParaRPr b="1" sz="1300">
                        <a:solidFill>
                          <a:srgbClr val="333333"/>
                        </a:solidFill>
                        <a:highlight>
                          <a:srgbClr val="FFFFFF"/>
                        </a:highlight>
                        <a:latin typeface="Roboto"/>
                        <a:ea typeface="Roboto"/>
                        <a:cs typeface="Roboto"/>
                        <a:sym typeface="Roboto"/>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80975">
                <a:tc>
                  <a:txBody>
                    <a:bodyPr/>
                    <a:lstStyle/>
                    <a:p>
                      <a:pPr indent="0" lvl="0" marL="0" rtl="0" algn="l">
                        <a:spcBef>
                          <a:spcPts val="0"/>
                        </a:spcBef>
                        <a:spcAft>
                          <a:spcPts val="0"/>
                        </a:spcAft>
                        <a:buNone/>
                      </a:pPr>
                      <a:r>
                        <a:rPr lang="en-US" sz="1300">
                          <a:solidFill>
                            <a:srgbClr val="333333"/>
                          </a:solidFill>
                          <a:highlight>
                            <a:srgbClr val="FFFFFF"/>
                          </a:highlight>
                          <a:latin typeface="Roboto"/>
                          <a:ea typeface="Roboto"/>
                          <a:cs typeface="Roboto"/>
                          <a:sym typeface="Roboto"/>
                        </a:rPr>
                        <a:t>Gençlerin %</a:t>
                      </a:r>
                      <a:r>
                        <a:rPr lang="en-US" sz="1300">
                          <a:solidFill>
                            <a:srgbClr val="333333"/>
                          </a:solidFill>
                          <a:highlight>
                            <a:srgbClr val="FFFFFF"/>
                          </a:highlight>
                          <a:latin typeface="Roboto"/>
                          <a:ea typeface="Roboto"/>
                          <a:cs typeface="Roboto"/>
                          <a:sym typeface="Roboto"/>
                        </a:rPr>
                        <a:t>80 i cep telefonlarını düzenli olarak her gün </a:t>
                      </a:r>
                      <a:r>
                        <a:rPr lang="en-US" sz="1300">
                          <a:solidFill>
                            <a:srgbClr val="333333"/>
                          </a:solidFill>
                          <a:highlight>
                            <a:srgbClr val="FFFFFF"/>
                          </a:highlight>
                          <a:latin typeface="Roboto"/>
                          <a:ea typeface="Roboto"/>
                          <a:cs typeface="Roboto"/>
                          <a:sym typeface="Roboto"/>
                        </a:rPr>
                        <a:t>kullanıyorlar.</a:t>
                      </a:r>
                      <a:endParaRPr sz="1300">
                        <a:solidFill>
                          <a:srgbClr val="333333"/>
                        </a:solidFill>
                        <a:highlight>
                          <a:srgbClr val="FFFFFF"/>
                        </a:highlight>
                        <a:latin typeface="Roboto"/>
                        <a:ea typeface="Roboto"/>
                        <a:cs typeface="Roboto"/>
                        <a:sym typeface="Roboto"/>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80975">
                <a:tc>
                  <a:txBody>
                    <a:bodyPr/>
                    <a:lstStyle/>
                    <a:p>
                      <a:pPr indent="0" lvl="0" marL="0" rtl="0" algn="l">
                        <a:spcBef>
                          <a:spcPts val="0"/>
                        </a:spcBef>
                        <a:spcAft>
                          <a:spcPts val="0"/>
                        </a:spcAft>
                        <a:buNone/>
                      </a:pPr>
                      <a:r>
                        <a:rPr lang="en-US" sz="1300">
                          <a:solidFill>
                            <a:srgbClr val="333333"/>
                          </a:solidFill>
                          <a:highlight>
                            <a:srgbClr val="FFFFFF"/>
                          </a:highlight>
                          <a:latin typeface="Roboto"/>
                          <a:ea typeface="Roboto"/>
                          <a:cs typeface="Roboto"/>
                          <a:sym typeface="Roboto"/>
                        </a:rPr>
                        <a:t>Gençlerin %68 i siber zorbalığı gerçek bir problem olarak kabul ediyor.</a:t>
                      </a:r>
                      <a:endParaRPr sz="1300">
                        <a:solidFill>
                          <a:srgbClr val="333333"/>
                        </a:solidFill>
                        <a:highlight>
                          <a:srgbClr val="FFFFFF"/>
                        </a:highlight>
                        <a:latin typeface="Roboto"/>
                        <a:ea typeface="Roboto"/>
                        <a:cs typeface="Roboto"/>
                        <a:sym typeface="Roboto"/>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80975">
                <a:tc>
                  <a:txBody>
                    <a:bodyPr/>
                    <a:lstStyle/>
                    <a:p>
                      <a:pPr indent="0" lvl="0" marL="0" rtl="0" algn="l">
                        <a:spcBef>
                          <a:spcPts val="0"/>
                        </a:spcBef>
                        <a:spcAft>
                          <a:spcPts val="0"/>
                        </a:spcAft>
                        <a:buNone/>
                      </a:pPr>
                      <a:r>
                        <a:rPr b="1" lang="en-US" sz="1300">
                          <a:solidFill>
                            <a:srgbClr val="333333"/>
                          </a:solidFill>
                          <a:highlight>
                            <a:srgbClr val="FFFFFF"/>
                          </a:highlight>
                          <a:latin typeface="Roboto"/>
                          <a:ea typeface="Roboto"/>
                          <a:cs typeface="Roboto"/>
                          <a:sym typeface="Roboto"/>
                        </a:rPr>
                        <a:t>Gençlerin %81 i siber zorbalığın okuldaki zorbalığa göre çok daha az yakalandığını daha kolay kaçıldığını düşünüyor.</a:t>
                      </a:r>
                      <a:endParaRPr b="1" sz="1300">
                        <a:solidFill>
                          <a:srgbClr val="333333"/>
                        </a:solidFill>
                        <a:highlight>
                          <a:srgbClr val="FFFFFF"/>
                        </a:highlight>
                        <a:latin typeface="Roboto"/>
                        <a:ea typeface="Roboto"/>
                        <a:cs typeface="Roboto"/>
                        <a:sym typeface="Roboto"/>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80975">
                <a:tc>
                  <a:txBody>
                    <a:bodyPr/>
                    <a:lstStyle/>
                    <a:p>
                      <a:pPr indent="0" lvl="0" marL="0" rtl="0" algn="l">
                        <a:spcBef>
                          <a:spcPts val="0"/>
                        </a:spcBef>
                        <a:spcAft>
                          <a:spcPts val="0"/>
                        </a:spcAft>
                        <a:buNone/>
                      </a:pPr>
                      <a:r>
                        <a:rPr b="1" lang="en-US" sz="1300">
                          <a:solidFill>
                            <a:srgbClr val="333333"/>
                          </a:solidFill>
                          <a:highlight>
                            <a:srgbClr val="FFFFFF"/>
                          </a:highlight>
                          <a:latin typeface="Roboto"/>
                          <a:ea typeface="Roboto"/>
                          <a:cs typeface="Roboto"/>
                          <a:sym typeface="Roboto"/>
                        </a:rPr>
                        <a:t>Siber zorbalığa maruz kalan her 10 kurbandan sadece 1 tanesi ailelerini veya güvendikleri bir büyüklerini haberdar etmişler.</a:t>
                      </a:r>
                      <a:endParaRPr b="1" sz="1300">
                        <a:solidFill>
                          <a:srgbClr val="333333"/>
                        </a:solidFill>
                        <a:highlight>
                          <a:srgbClr val="FFFFFF"/>
                        </a:highlight>
                        <a:latin typeface="Roboto"/>
                        <a:ea typeface="Roboto"/>
                        <a:cs typeface="Roboto"/>
                        <a:sym typeface="Roboto"/>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80975">
                <a:tc>
                  <a:txBody>
                    <a:bodyPr/>
                    <a:lstStyle/>
                    <a:p>
                      <a:pPr indent="0" lvl="0" marL="0" rtl="0" algn="l">
                        <a:spcBef>
                          <a:spcPts val="0"/>
                        </a:spcBef>
                        <a:spcAft>
                          <a:spcPts val="0"/>
                        </a:spcAft>
                        <a:buNone/>
                      </a:pPr>
                      <a:r>
                        <a:rPr lang="en-US" sz="1300">
                          <a:solidFill>
                            <a:srgbClr val="333333"/>
                          </a:solidFill>
                          <a:highlight>
                            <a:srgbClr val="FFFFFF"/>
                          </a:highlight>
                          <a:latin typeface="Roboto"/>
                          <a:ea typeface="Roboto"/>
                          <a:cs typeface="Roboto"/>
                          <a:sym typeface="Roboto"/>
                        </a:rPr>
                        <a:t>Kızlar erkeklerden iki kat daha fazla siber zorbalığa maruz kalmışlar.</a:t>
                      </a:r>
                      <a:endParaRPr sz="1300">
                        <a:solidFill>
                          <a:srgbClr val="333333"/>
                        </a:solidFill>
                        <a:highlight>
                          <a:srgbClr val="FFFFFF"/>
                        </a:highlight>
                        <a:latin typeface="Roboto"/>
                        <a:ea typeface="Roboto"/>
                        <a:cs typeface="Roboto"/>
                        <a:sym typeface="Roboto"/>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80975">
                <a:tc>
                  <a:txBody>
                    <a:bodyPr/>
                    <a:lstStyle/>
                    <a:p>
                      <a:pPr indent="0" lvl="0" marL="0" rtl="0" algn="l">
                        <a:spcBef>
                          <a:spcPts val="0"/>
                        </a:spcBef>
                        <a:spcAft>
                          <a:spcPts val="0"/>
                        </a:spcAft>
                        <a:buNone/>
                      </a:pPr>
                      <a:r>
                        <a:rPr b="1" lang="en-US" sz="1300">
                          <a:solidFill>
                            <a:srgbClr val="333333"/>
                          </a:solidFill>
                          <a:highlight>
                            <a:srgbClr val="FFFFFF"/>
                          </a:highlight>
                          <a:latin typeface="Roboto"/>
                          <a:ea typeface="Roboto"/>
                          <a:cs typeface="Roboto"/>
                          <a:sym typeface="Roboto"/>
                        </a:rPr>
                        <a:t>Siber zorbalığa maruz kalan çocukların diğerlerine göre 2 ile 9 kat daha fazla intihara eğilimli olduğu ortaya çıkmış.</a:t>
                      </a:r>
                      <a:endParaRPr b="1" sz="1300">
                        <a:solidFill>
                          <a:srgbClr val="333333"/>
                        </a:solidFill>
                        <a:highlight>
                          <a:srgbClr val="FFFFFF"/>
                        </a:highlight>
                        <a:latin typeface="Roboto"/>
                        <a:ea typeface="Roboto"/>
                        <a:cs typeface="Roboto"/>
                        <a:sym typeface="Roboto"/>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r h="180975">
                <a:tc>
                  <a:txBody>
                    <a:bodyPr/>
                    <a:lstStyle/>
                    <a:p>
                      <a:pPr indent="0" lvl="0" marL="0" rtl="0" algn="l">
                        <a:spcBef>
                          <a:spcPts val="0"/>
                        </a:spcBef>
                        <a:spcAft>
                          <a:spcPts val="0"/>
                        </a:spcAft>
                        <a:buNone/>
                      </a:pPr>
                      <a:r>
                        <a:rPr b="1" lang="en-US" sz="1300">
                          <a:solidFill>
                            <a:srgbClr val="333333"/>
                          </a:solidFill>
                          <a:highlight>
                            <a:srgbClr val="FFFFFF"/>
                          </a:highlight>
                          <a:latin typeface="Roboto"/>
                          <a:ea typeface="Roboto"/>
                          <a:cs typeface="Roboto"/>
                          <a:sym typeface="Roboto"/>
                        </a:rPr>
                        <a:t>Çocukların %58’i kendilerine online olarak kırıcı veya kötü bir sözün söylendiğini itiraf etmiş.</a:t>
                      </a:r>
                      <a:endParaRPr b="1" sz="1300">
                        <a:solidFill>
                          <a:srgbClr val="333333"/>
                        </a:solidFill>
                        <a:highlight>
                          <a:srgbClr val="FFFFFF"/>
                        </a:highlight>
                        <a:latin typeface="Roboto"/>
                        <a:ea typeface="Roboto"/>
                        <a:cs typeface="Roboto"/>
                        <a:sym typeface="Roboto"/>
                      </a:endParaRPr>
                    </a:p>
                  </a:txBody>
                  <a:tcPr marT="91425" marB="91425" marR="91425" marL="91425">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tcPr>
                </a:tc>
              </a:tr>
            </a:tbl>
          </a:graphicData>
        </a:graphic>
      </p:graphicFrame>
      <p:sp>
        <p:nvSpPr>
          <p:cNvPr id="117" name="Google Shape;117;gfe3ec11136_0_0"/>
          <p:cNvSpPr txBox="1"/>
          <p:nvPr/>
        </p:nvSpPr>
        <p:spPr>
          <a:xfrm>
            <a:off x="2799425" y="1671900"/>
            <a:ext cx="8252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Caladea"/>
                <a:ea typeface="Caladea"/>
                <a:cs typeface="Caladea"/>
                <a:sym typeface="Caladea"/>
              </a:rPr>
              <a:t>Verilen bilgilerin kaynağı:</a:t>
            </a:r>
            <a:r>
              <a:rPr lang="en-US" sz="1200">
                <a:latin typeface="Caladea"/>
                <a:ea typeface="Caladea"/>
                <a:cs typeface="Caladea"/>
                <a:sym typeface="Caladea"/>
              </a:rPr>
              <a:t> https://www.hukukihaber.net/makale/bir-hukukcu-gozuyle-siber-zorbalik-kavrami-h87753.html</a:t>
            </a:r>
            <a:endParaRPr sz="1200">
              <a:latin typeface="Caladea"/>
              <a:ea typeface="Caladea"/>
              <a:cs typeface="Caladea"/>
              <a:sym typeface="Calade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fe3ec11136_0_9"/>
          <p:cNvSpPr txBox="1"/>
          <p:nvPr>
            <p:ph type="title"/>
          </p:nvPr>
        </p:nvSpPr>
        <p:spPr>
          <a:xfrm>
            <a:off x="779473" y="910153"/>
            <a:ext cx="10633200" cy="1231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Sosyal Medya Zorbalığının gençler ve yetişkinler üzerindeki etkileri</a:t>
            </a:r>
            <a:endParaRPr/>
          </a:p>
        </p:txBody>
      </p:sp>
      <p:pic>
        <p:nvPicPr>
          <p:cNvPr id="123" name="Google Shape;123;gfe3ec11136_0_9"/>
          <p:cNvPicPr preferRelativeResize="0"/>
          <p:nvPr/>
        </p:nvPicPr>
        <p:blipFill>
          <a:blip r:embed="rId3">
            <a:alphaModFix/>
          </a:blip>
          <a:stretch>
            <a:fillRect/>
          </a:stretch>
        </p:blipFill>
        <p:spPr>
          <a:xfrm>
            <a:off x="3192900" y="2608853"/>
            <a:ext cx="6686550" cy="2724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145eebbaee7_0_18"/>
          <p:cNvSpPr txBox="1"/>
          <p:nvPr>
            <p:ph type="title"/>
          </p:nvPr>
        </p:nvSpPr>
        <p:spPr>
          <a:xfrm>
            <a:off x="779473" y="910153"/>
            <a:ext cx="3169800" cy="12441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SzPts val="1400"/>
              <a:buNone/>
            </a:pPr>
            <a:r>
              <a:rPr lang="en-US"/>
              <a:t>Yola Çıkarken..</a:t>
            </a:r>
            <a:endParaRPr/>
          </a:p>
        </p:txBody>
      </p:sp>
      <p:sp>
        <p:nvSpPr>
          <p:cNvPr id="129" name="Google Shape;129;g145eebbaee7_0_18"/>
          <p:cNvSpPr txBox="1"/>
          <p:nvPr>
            <p:ph idx="1" type="body"/>
          </p:nvPr>
        </p:nvSpPr>
        <p:spPr>
          <a:xfrm>
            <a:off x="779470" y="2406518"/>
            <a:ext cx="10798800" cy="4059600"/>
          </a:xfrm>
          <a:prstGeom prst="rect">
            <a:avLst/>
          </a:prstGeom>
          <a:noFill/>
          <a:ln>
            <a:noFill/>
          </a:ln>
        </p:spPr>
        <p:txBody>
          <a:bodyPr anchorCtr="0" anchor="t" bIns="0" lIns="0" spcFirstLastPara="1" rIns="0" wrap="square" tIns="140950">
            <a:spAutoFit/>
          </a:bodyPr>
          <a:lstStyle/>
          <a:p>
            <a:pPr indent="0" lvl="0" marL="5157470" marR="5080" rtl="0" algn="l">
              <a:lnSpc>
                <a:spcPct val="100000"/>
              </a:lnSpc>
              <a:spcBef>
                <a:spcPts val="1010"/>
              </a:spcBef>
              <a:spcAft>
                <a:spcPts val="0"/>
              </a:spcAft>
              <a:buSzPts val="1400"/>
              <a:buNone/>
            </a:pPr>
            <a:r>
              <a:rPr lang="en-US"/>
              <a:t>Bu yola çıkarken öncelikle bizden önce bu konuda çalışma yapmış olan bilim insanlarının değerli bilgilerinden faydalandık.</a:t>
            </a:r>
            <a:endParaRPr/>
          </a:p>
          <a:p>
            <a:pPr indent="0" lvl="0" marL="5157470" marR="5080" rtl="0" algn="l">
              <a:lnSpc>
                <a:spcPct val="100000"/>
              </a:lnSpc>
              <a:spcBef>
                <a:spcPts val="1010"/>
              </a:spcBef>
              <a:spcAft>
                <a:spcPts val="0"/>
              </a:spcAft>
              <a:buSzPts val="1400"/>
              <a:buNone/>
            </a:pPr>
            <a:r>
              <a:t/>
            </a:r>
            <a:endParaRPr/>
          </a:p>
          <a:p>
            <a:pPr indent="0" lvl="0" marL="5157470" marR="5080" rtl="0" algn="l">
              <a:lnSpc>
                <a:spcPct val="100000"/>
              </a:lnSpc>
              <a:spcBef>
                <a:spcPts val="1010"/>
              </a:spcBef>
              <a:spcAft>
                <a:spcPts val="0"/>
              </a:spcAft>
              <a:buSzPts val="1400"/>
              <a:buNone/>
            </a:pPr>
            <a:r>
              <a:rPr lang="en-US"/>
              <a:t>Bu sayede hangi konuların geliştirilmeye ihtiyacı olduğunu çıkardık.</a:t>
            </a:r>
            <a:endParaRPr/>
          </a:p>
          <a:p>
            <a:pPr indent="0" lvl="0" marL="5157470" marR="5080" rtl="0" algn="l">
              <a:lnSpc>
                <a:spcPct val="100000"/>
              </a:lnSpc>
              <a:spcBef>
                <a:spcPts val="1010"/>
              </a:spcBef>
              <a:spcAft>
                <a:spcPts val="0"/>
              </a:spcAft>
              <a:buSzPts val="1400"/>
              <a:buNone/>
            </a:pPr>
            <a:r>
              <a:t/>
            </a:r>
            <a:endParaRPr/>
          </a:p>
          <a:p>
            <a:pPr indent="0" lvl="0" marL="5157470" marR="5080" rtl="0" algn="l">
              <a:lnSpc>
                <a:spcPct val="100000"/>
              </a:lnSpc>
              <a:spcBef>
                <a:spcPts val="1010"/>
              </a:spcBef>
              <a:spcAft>
                <a:spcPts val="0"/>
              </a:spcAft>
              <a:buSzPts val="1400"/>
              <a:buNone/>
            </a:pPr>
            <a:r>
              <a:rPr lang="en-US"/>
              <a:t>Türkçe doğal dil işleme ile sosyal medya zorbalıklarının tespiti konusunda ve Türkçe doğal dil işleme alanında ekip olarak bizim neler katabileceğinizi araştırdık.</a:t>
            </a:r>
            <a:endParaRPr/>
          </a:p>
          <a:p>
            <a:pPr indent="0" lvl="0" marL="5157470" marR="5080" rtl="0" algn="l">
              <a:lnSpc>
                <a:spcPct val="100000"/>
              </a:lnSpc>
              <a:spcBef>
                <a:spcPts val="1010"/>
              </a:spcBef>
              <a:spcAft>
                <a:spcPts val="0"/>
              </a:spcAft>
              <a:buSzPts val="1400"/>
              <a:buNone/>
            </a:pPr>
            <a:r>
              <a:t/>
            </a:r>
            <a:endParaRPr/>
          </a:p>
          <a:p>
            <a:pPr indent="0" lvl="0" marL="0" marR="5080" rtl="0" algn="l">
              <a:lnSpc>
                <a:spcPct val="100000"/>
              </a:lnSpc>
              <a:spcBef>
                <a:spcPts val="1010"/>
              </a:spcBef>
              <a:spcAft>
                <a:spcPts val="0"/>
              </a:spcAft>
              <a:buSzPts val="1400"/>
              <a:buNone/>
            </a:pPr>
            <a:r>
              <a:t/>
            </a:r>
            <a:endParaRPr/>
          </a:p>
        </p:txBody>
      </p:sp>
      <p:sp>
        <p:nvSpPr>
          <p:cNvPr id="130" name="Google Shape;130;g145eebbaee7_0_1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SzPts val="1400"/>
              <a:buNone/>
            </a:pPr>
            <a:r>
              <a:rPr lang="en-US"/>
              <a:t>NANE &amp; LIMON 2022</a:t>
            </a:r>
            <a:endParaRPr/>
          </a:p>
        </p:txBody>
      </p:sp>
      <p:pic>
        <p:nvPicPr>
          <p:cNvPr id="131" name="Google Shape;131;g145eebbaee7_0_18"/>
          <p:cNvPicPr preferRelativeResize="0"/>
          <p:nvPr/>
        </p:nvPicPr>
        <p:blipFill rotWithShape="1">
          <a:blip r:embed="rId3">
            <a:alphaModFix/>
          </a:blip>
          <a:srcRect b="0" l="0" r="0" t="0"/>
          <a:stretch/>
        </p:blipFill>
        <p:spPr>
          <a:xfrm>
            <a:off x="359426" y="2209825"/>
            <a:ext cx="5514249" cy="2873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3A3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2022-08-19T08:28:10Z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2022-08-19T00:00:00Z</vt:filetime>
  </property>
</Properties>
</file>